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3" r:id="rId2"/>
    <p:sldMasterId id="2147483685" r:id="rId3"/>
  </p:sldMasterIdLst>
  <p:sldIdLst>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84380"/>
    <p:restoredTop sz="94660"/>
  </p:normalViewPr>
  <p:slideViewPr>
    <p:cSldViewPr>
      <p:cViewPr varScale="1">
        <p:scale>
          <a:sx n="63" d="100"/>
          <a:sy n="63" d="100"/>
        </p:scale>
        <p:origin x="-156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en-US"/>
          </a:p>
        </p:txBody>
      </p:sp>
      <p:sp>
        <p:nvSpPr>
          <p:cNvPr id="5" name="Rectangle 5">
            <a:extLst>
              <a:ext uri="{FF2B5EF4-FFF2-40B4-BE49-F238E27FC236}"/>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en-US"/>
          </a:p>
        </p:txBody>
      </p:sp>
      <p:sp>
        <p:nvSpPr>
          <p:cNvPr id="6" name="Rectangle 6">
            <a:extLst>
              <a:ext uri="{FF2B5EF4-FFF2-40B4-BE49-F238E27FC236}"/>
            </a:extLst>
          </p:cNvPr>
          <p:cNvSpPr>
            <a:spLocks noGrp="1" noChangeArrowheads="1"/>
          </p:cNvSpPr>
          <p:nvPr>
            <p:ph type="sldNum" sz="quarter" idx="12"/>
          </p:nvPr>
        </p:nvSpPr>
        <p:spPr/>
        <p:txBody>
          <a:bodyPr/>
          <a:lstStyle>
            <a:lvl1pPr algn="r" fontAlgn="auto">
              <a:spcBef>
                <a:spcPts val="0"/>
              </a:spcBef>
              <a:spcAft>
                <a:spcPts val="0"/>
              </a:spcAft>
              <a:defRPr/>
            </a:lvl1pPr>
          </a:lstStyle>
          <a:p>
            <a:pPr>
              <a:defRPr/>
            </a:pPr>
            <a:fld id="{01518942-5AEB-4D47-8CC6-E6984DD16FA8}" type="slidenum">
              <a:rPr lang="ar-SA" altLang="en-US"/>
              <a:pPr>
                <a:defRPr/>
              </a:pPr>
              <a:t>‹#›</a:t>
            </a:fld>
            <a:endParaRPr lang="en-US" altLang="en-US"/>
          </a:p>
        </p:txBody>
      </p:sp>
    </p:spTree>
    <p:extLst>
      <p:ext uri="{BB962C8B-B14F-4D97-AF65-F5344CB8AC3E}">
        <p14:creationId xmlns:p14="http://schemas.microsoft.com/office/powerpoint/2010/main" val="2989269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en-US"/>
          </a:p>
        </p:txBody>
      </p:sp>
      <p:sp>
        <p:nvSpPr>
          <p:cNvPr id="5" name="Rectangle 5">
            <a:extLst>
              <a:ext uri="{FF2B5EF4-FFF2-40B4-BE49-F238E27FC236}"/>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en-US"/>
          </a:p>
        </p:txBody>
      </p:sp>
      <p:sp>
        <p:nvSpPr>
          <p:cNvPr id="6" name="Rectangle 6">
            <a:extLst>
              <a:ext uri="{FF2B5EF4-FFF2-40B4-BE49-F238E27FC236}"/>
            </a:extLst>
          </p:cNvPr>
          <p:cNvSpPr>
            <a:spLocks noGrp="1" noChangeArrowheads="1"/>
          </p:cNvSpPr>
          <p:nvPr>
            <p:ph type="sldNum" sz="quarter" idx="12"/>
          </p:nvPr>
        </p:nvSpPr>
        <p:spPr/>
        <p:txBody>
          <a:bodyPr/>
          <a:lstStyle>
            <a:lvl1pPr algn="r" fontAlgn="auto">
              <a:spcBef>
                <a:spcPts val="0"/>
              </a:spcBef>
              <a:spcAft>
                <a:spcPts val="0"/>
              </a:spcAft>
              <a:defRPr/>
            </a:lvl1pPr>
          </a:lstStyle>
          <a:p>
            <a:pPr>
              <a:defRPr/>
            </a:pPr>
            <a:fld id="{9A6C3E2B-B202-4642-B818-23428612D0CF}" type="slidenum">
              <a:rPr lang="ar-SA" altLang="en-US"/>
              <a:pPr>
                <a:defRPr/>
              </a:pPr>
              <a:t>‹#›</a:t>
            </a:fld>
            <a:endParaRPr lang="en-US" altLang="en-US"/>
          </a:p>
        </p:txBody>
      </p:sp>
    </p:spTree>
    <p:extLst>
      <p:ext uri="{BB962C8B-B14F-4D97-AF65-F5344CB8AC3E}">
        <p14:creationId xmlns:p14="http://schemas.microsoft.com/office/powerpoint/2010/main" val="1491018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en-US"/>
          </a:p>
        </p:txBody>
      </p:sp>
      <p:sp>
        <p:nvSpPr>
          <p:cNvPr id="5" name="Rectangle 5">
            <a:extLst>
              <a:ext uri="{FF2B5EF4-FFF2-40B4-BE49-F238E27FC236}"/>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en-US"/>
          </a:p>
        </p:txBody>
      </p:sp>
      <p:sp>
        <p:nvSpPr>
          <p:cNvPr id="6" name="Rectangle 6">
            <a:extLst>
              <a:ext uri="{FF2B5EF4-FFF2-40B4-BE49-F238E27FC236}"/>
            </a:extLst>
          </p:cNvPr>
          <p:cNvSpPr>
            <a:spLocks noGrp="1" noChangeArrowheads="1"/>
          </p:cNvSpPr>
          <p:nvPr>
            <p:ph type="sldNum" sz="quarter" idx="12"/>
          </p:nvPr>
        </p:nvSpPr>
        <p:spPr/>
        <p:txBody>
          <a:bodyPr/>
          <a:lstStyle>
            <a:lvl1pPr algn="r" fontAlgn="auto">
              <a:spcBef>
                <a:spcPts val="0"/>
              </a:spcBef>
              <a:spcAft>
                <a:spcPts val="0"/>
              </a:spcAft>
              <a:defRPr/>
            </a:lvl1pPr>
          </a:lstStyle>
          <a:p>
            <a:pPr>
              <a:defRPr/>
            </a:pPr>
            <a:fld id="{E918B686-6D58-44B7-A667-C6702CBCE40E}" type="slidenum">
              <a:rPr lang="ar-SA" altLang="en-US"/>
              <a:pPr>
                <a:defRPr/>
              </a:pPr>
              <a:t>‹#›</a:t>
            </a:fld>
            <a:endParaRPr lang="en-US" altLang="en-US"/>
          </a:p>
        </p:txBody>
      </p:sp>
    </p:spTree>
    <p:extLst>
      <p:ext uri="{BB962C8B-B14F-4D97-AF65-F5344CB8AC3E}">
        <p14:creationId xmlns:p14="http://schemas.microsoft.com/office/powerpoint/2010/main" val="5648288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en-US"/>
          </a:p>
        </p:txBody>
      </p:sp>
      <p:sp>
        <p:nvSpPr>
          <p:cNvPr id="4" name="Rectangle 5">
            <a:extLst>
              <a:ext uri="{FF2B5EF4-FFF2-40B4-BE49-F238E27FC236}"/>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en-US"/>
          </a:p>
        </p:txBody>
      </p:sp>
      <p:sp>
        <p:nvSpPr>
          <p:cNvPr id="5" name="Rectangle 6">
            <a:extLst>
              <a:ext uri="{FF2B5EF4-FFF2-40B4-BE49-F238E27FC236}"/>
            </a:extLst>
          </p:cNvPr>
          <p:cNvSpPr>
            <a:spLocks noGrp="1" noChangeArrowheads="1"/>
          </p:cNvSpPr>
          <p:nvPr>
            <p:ph type="sldNum" sz="quarter" idx="12"/>
          </p:nvPr>
        </p:nvSpPr>
        <p:spPr/>
        <p:txBody>
          <a:bodyPr/>
          <a:lstStyle>
            <a:lvl1pPr algn="r" fontAlgn="auto">
              <a:spcBef>
                <a:spcPts val="0"/>
              </a:spcBef>
              <a:spcAft>
                <a:spcPts val="0"/>
              </a:spcAft>
              <a:defRPr/>
            </a:lvl1pPr>
          </a:lstStyle>
          <a:p>
            <a:pPr>
              <a:defRPr/>
            </a:pPr>
            <a:fld id="{6F220F07-2C9E-4AA5-AEAA-1F5BAC5768D2}" type="slidenum">
              <a:rPr lang="ar-SA" altLang="en-US"/>
              <a:pPr>
                <a:defRPr/>
              </a:pPr>
              <a:t>‹#›</a:t>
            </a:fld>
            <a:endParaRPr lang="en-US" altLang="en-US"/>
          </a:p>
        </p:txBody>
      </p:sp>
    </p:spTree>
    <p:extLst>
      <p:ext uri="{BB962C8B-B14F-4D97-AF65-F5344CB8AC3E}">
        <p14:creationId xmlns:p14="http://schemas.microsoft.com/office/powerpoint/2010/main" val="2767110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lvl1pPr>
              <a:defRPr/>
            </a:lvl1pPr>
          </a:lstStyle>
          <a:p>
            <a:pPr>
              <a:defRPr/>
            </a:pPr>
            <a:fld id="{2F031744-5AC5-4DCE-B720-35D7282F71B5}" type="datetimeFigureOut">
              <a:rPr lang="ar-EG">
                <a:solidFill>
                  <a:prstClr val="black">
                    <a:tint val="75000"/>
                  </a:prstClr>
                </a:solidFill>
              </a:rPr>
              <a:pPr>
                <a:defRPr/>
              </a:pPr>
              <a:t>11/08/1441</a:t>
            </a:fld>
            <a:endParaRPr lang="ar-EG">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EG">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9D393FE-B710-46F8-825D-B1654E280513}" type="slidenum">
              <a:rPr lang="ar-EG">
                <a:solidFill>
                  <a:prstClr val="black">
                    <a:tint val="75000"/>
                  </a:prstClr>
                </a:solidFill>
              </a:rPr>
              <a:pPr>
                <a:defRPr/>
              </a:pPr>
              <a:t>‹#›</a:t>
            </a:fld>
            <a:endParaRPr lang="ar-EG">
              <a:solidFill>
                <a:prstClr val="black">
                  <a:tint val="75000"/>
                </a:prstClr>
              </a:solidFill>
            </a:endParaRPr>
          </a:p>
        </p:txBody>
      </p:sp>
    </p:spTree>
    <p:extLst>
      <p:ext uri="{BB962C8B-B14F-4D97-AF65-F5344CB8AC3E}">
        <p14:creationId xmlns:p14="http://schemas.microsoft.com/office/powerpoint/2010/main" val="34093966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lvl1pPr>
              <a:defRPr/>
            </a:lvl1pPr>
          </a:lstStyle>
          <a:p>
            <a:pPr>
              <a:defRPr/>
            </a:pPr>
            <a:fld id="{3BDB7936-32AB-486E-B1A5-610229DCA52E}" type="datetimeFigureOut">
              <a:rPr lang="ar-EG">
                <a:solidFill>
                  <a:prstClr val="black">
                    <a:tint val="75000"/>
                  </a:prstClr>
                </a:solidFill>
              </a:rPr>
              <a:pPr>
                <a:defRPr/>
              </a:pPr>
              <a:t>11/08/1441</a:t>
            </a:fld>
            <a:endParaRPr lang="ar-EG">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EG">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FC46F072-6C08-450A-9B17-D6B0E16CCA5B}" type="slidenum">
              <a:rPr lang="ar-EG">
                <a:solidFill>
                  <a:prstClr val="black">
                    <a:tint val="75000"/>
                  </a:prstClr>
                </a:solidFill>
              </a:rPr>
              <a:pPr>
                <a:defRPr/>
              </a:pPr>
              <a:t>‹#›</a:t>
            </a:fld>
            <a:endParaRPr lang="ar-EG">
              <a:solidFill>
                <a:prstClr val="black">
                  <a:tint val="75000"/>
                </a:prstClr>
              </a:solidFill>
            </a:endParaRPr>
          </a:p>
        </p:txBody>
      </p:sp>
    </p:spTree>
    <p:extLst>
      <p:ext uri="{BB962C8B-B14F-4D97-AF65-F5344CB8AC3E}">
        <p14:creationId xmlns:p14="http://schemas.microsoft.com/office/powerpoint/2010/main" val="25908243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55E07D2-6349-4610-9B59-812CC8B034AC}" type="datetimeFigureOut">
              <a:rPr lang="ar-EG">
                <a:solidFill>
                  <a:prstClr val="black">
                    <a:tint val="75000"/>
                  </a:prstClr>
                </a:solidFill>
              </a:rPr>
              <a:pPr>
                <a:defRPr/>
              </a:pPr>
              <a:t>11/08/1441</a:t>
            </a:fld>
            <a:endParaRPr lang="ar-EG">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EG">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47C472E-E066-4059-9BA4-20F813503B0E}" type="slidenum">
              <a:rPr lang="ar-EG">
                <a:solidFill>
                  <a:prstClr val="black">
                    <a:tint val="75000"/>
                  </a:prstClr>
                </a:solidFill>
              </a:rPr>
              <a:pPr>
                <a:defRPr/>
              </a:pPr>
              <a:t>‹#›</a:t>
            </a:fld>
            <a:endParaRPr lang="ar-EG">
              <a:solidFill>
                <a:prstClr val="black">
                  <a:tint val="75000"/>
                </a:prstClr>
              </a:solidFill>
            </a:endParaRPr>
          </a:p>
        </p:txBody>
      </p:sp>
    </p:spTree>
    <p:extLst>
      <p:ext uri="{BB962C8B-B14F-4D97-AF65-F5344CB8AC3E}">
        <p14:creationId xmlns:p14="http://schemas.microsoft.com/office/powerpoint/2010/main" val="32862011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3"/>
          <p:cNvSpPr>
            <a:spLocks noGrp="1"/>
          </p:cNvSpPr>
          <p:nvPr>
            <p:ph type="dt" sz="half" idx="10"/>
          </p:nvPr>
        </p:nvSpPr>
        <p:spPr/>
        <p:txBody>
          <a:bodyPr/>
          <a:lstStyle>
            <a:lvl1pPr>
              <a:defRPr/>
            </a:lvl1pPr>
          </a:lstStyle>
          <a:p>
            <a:pPr>
              <a:defRPr/>
            </a:pPr>
            <a:fld id="{E768C718-DB9A-431E-9B88-277E02063D3A}" type="datetimeFigureOut">
              <a:rPr lang="ar-EG">
                <a:solidFill>
                  <a:prstClr val="black">
                    <a:tint val="75000"/>
                  </a:prstClr>
                </a:solidFill>
              </a:rPr>
              <a:pPr>
                <a:defRPr/>
              </a:pPr>
              <a:t>11/08/1441</a:t>
            </a:fld>
            <a:endParaRPr lang="ar-EG">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ar-EG">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01C2A4D-59DF-4846-A1D3-0E58297F18B7}" type="slidenum">
              <a:rPr lang="ar-EG">
                <a:solidFill>
                  <a:prstClr val="black">
                    <a:tint val="75000"/>
                  </a:prstClr>
                </a:solidFill>
              </a:rPr>
              <a:pPr>
                <a:defRPr/>
              </a:pPr>
              <a:t>‹#›</a:t>
            </a:fld>
            <a:endParaRPr lang="ar-EG">
              <a:solidFill>
                <a:prstClr val="black">
                  <a:tint val="75000"/>
                </a:prstClr>
              </a:solidFill>
            </a:endParaRPr>
          </a:p>
        </p:txBody>
      </p:sp>
    </p:spTree>
    <p:extLst>
      <p:ext uri="{BB962C8B-B14F-4D97-AF65-F5344CB8AC3E}">
        <p14:creationId xmlns:p14="http://schemas.microsoft.com/office/powerpoint/2010/main" val="22347560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3"/>
          <p:cNvSpPr>
            <a:spLocks noGrp="1"/>
          </p:cNvSpPr>
          <p:nvPr>
            <p:ph type="dt" sz="half" idx="10"/>
          </p:nvPr>
        </p:nvSpPr>
        <p:spPr/>
        <p:txBody>
          <a:bodyPr/>
          <a:lstStyle>
            <a:lvl1pPr>
              <a:defRPr/>
            </a:lvl1pPr>
          </a:lstStyle>
          <a:p>
            <a:pPr>
              <a:defRPr/>
            </a:pPr>
            <a:fld id="{5A1DE657-9A46-4F17-9D5B-1064261E15AA}" type="datetimeFigureOut">
              <a:rPr lang="ar-EG">
                <a:solidFill>
                  <a:prstClr val="black">
                    <a:tint val="75000"/>
                  </a:prstClr>
                </a:solidFill>
              </a:rPr>
              <a:pPr>
                <a:defRPr/>
              </a:pPr>
              <a:t>11/08/1441</a:t>
            </a:fld>
            <a:endParaRPr lang="ar-EG">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ar-EG">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B7C90849-8104-4D51-B0EE-7A35EE58C2E9}" type="slidenum">
              <a:rPr lang="ar-EG">
                <a:solidFill>
                  <a:prstClr val="black">
                    <a:tint val="75000"/>
                  </a:prstClr>
                </a:solidFill>
              </a:rPr>
              <a:pPr>
                <a:defRPr/>
              </a:pPr>
              <a:t>‹#›</a:t>
            </a:fld>
            <a:endParaRPr lang="ar-EG">
              <a:solidFill>
                <a:prstClr val="black">
                  <a:tint val="75000"/>
                </a:prstClr>
              </a:solidFill>
            </a:endParaRPr>
          </a:p>
        </p:txBody>
      </p:sp>
    </p:spTree>
    <p:extLst>
      <p:ext uri="{BB962C8B-B14F-4D97-AF65-F5344CB8AC3E}">
        <p14:creationId xmlns:p14="http://schemas.microsoft.com/office/powerpoint/2010/main" val="658992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3"/>
          <p:cNvSpPr>
            <a:spLocks noGrp="1"/>
          </p:cNvSpPr>
          <p:nvPr>
            <p:ph type="dt" sz="half" idx="10"/>
          </p:nvPr>
        </p:nvSpPr>
        <p:spPr/>
        <p:txBody>
          <a:bodyPr/>
          <a:lstStyle>
            <a:lvl1pPr>
              <a:defRPr/>
            </a:lvl1pPr>
          </a:lstStyle>
          <a:p>
            <a:pPr>
              <a:defRPr/>
            </a:pPr>
            <a:fld id="{489EE529-402C-4FD1-8CBA-507422A5CE0E}" type="datetimeFigureOut">
              <a:rPr lang="ar-EG">
                <a:solidFill>
                  <a:prstClr val="black">
                    <a:tint val="75000"/>
                  </a:prstClr>
                </a:solidFill>
              </a:rPr>
              <a:pPr>
                <a:defRPr/>
              </a:pPr>
              <a:t>11/08/1441</a:t>
            </a:fld>
            <a:endParaRPr lang="ar-EG">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ar-EG">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F4E95AE-60EA-4230-82DC-215B6486D7F7}" type="slidenum">
              <a:rPr lang="ar-EG">
                <a:solidFill>
                  <a:prstClr val="black">
                    <a:tint val="75000"/>
                  </a:prstClr>
                </a:solidFill>
              </a:rPr>
              <a:pPr>
                <a:defRPr/>
              </a:pPr>
              <a:t>‹#›</a:t>
            </a:fld>
            <a:endParaRPr lang="ar-EG">
              <a:solidFill>
                <a:prstClr val="black">
                  <a:tint val="75000"/>
                </a:prstClr>
              </a:solidFill>
            </a:endParaRPr>
          </a:p>
        </p:txBody>
      </p:sp>
    </p:spTree>
    <p:extLst>
      <p:ext uri="{BB962C8B-B14F-4D97-AF65-F5344CB8AC3E}">
        <p14:creationId xmlns:p14="http://schemas.microsoft.com/office/powerpoint/2010/main" val="16019503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D95BFAF-A26E-424C-B544-811A5B272384}" type="datetimeFigureOut">
              <a:rPr lang="ar-EG">
                <a:solidFill>
                  <a:prstClr val="black">
                    <a:tint val="75000"/>
                  </a:prstClr>
                </a:solidFill>
              </a:rPr>
              <a:pPr>
                <a:defRPr/>
              </a:pPr>
              <a:t>11/08/1441</a:t>
            </a:fld>
            <a:endParaRPr lang="ar-EG">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ar-EG">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9AABD3AE-68B0-4227-810A-814AEE620682}" type="slidenum">
              <a:rPr lang="ar-EG">
                <a:solidFill>
                  <a:prstClr val="black">
                    <a:tint val="75000"/>
                  </a:prstClr>
                </a:solidFill>
              </a:rPr>
              <a:pPr>
                <a:defRPr/>
              </a:pPr>
              <a:t>‹#›</a:t>
            </a:fld>
            <a:endParaRPr lang="ar-EG">
              <a:solidFill>
                <a:prstClr val="black">
                  <a:tint val="75000"/>
                </a:prstClr>
              </a:solidFill>
            </a:endParaRPr>
          </a:p>
        </p:txBody>
      </p:sp>
    </p:spTree>
    <p:extLst>
      <p:ext uri="{BB962C8B-B14F-4D97-AF65-F5344CB8AC3E}">
        <p14:creationId xmlns:p14="http://schemas.microsoft.com/office/powerpoint/2010/main" val="971631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en-US"/>
          </a:p>
        </p:txBody>
      </p:sp>
      <p:sp>
        <p:nvSpPr>
          <p:cNvPr id="5" name="Rectangle 5">
            <a:extLst>
              <a:ext uri="{FF2B5EF4-FFF2-40B4-BE49-F238E27FC236}"/>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en-US"/>
          </a:p>
        </p:txBody>
      </p:sp>
      <p:sp>
        <p:nvSpPr>
          <p:cNvPr id="6" name="Rectangle 6">
            <a:extLst>
              <a:ext uri="{FF2B5EF4-FFF2-40B4-BE49-F238E27FC236}"/>
            </a:extLst>
          </p:cNvPr>
          <p:cNvSpPr>
            <a:spLocks noGrp="1" noChangeArrowheads="1"/>
          </p:cNvSpPr>
          <p:nvPr>
            <p:ph type="sldNum" sz="quarter" idx="12"/>
          </p:nvPr>
        </p:nvSpPr>
        <p:spPr/>
        <p:txBody>
          <a:bodyPr/>
          <a:lstStyle>
            <a:lvl1pPr algn="r" fontAlgn="auto">
              <a:spcBef>
                <a:spcPts val="0"/>
              </a:spcBef>
              <a:spcAft>
                <a:spcPts val="0"/>
              </a:spcAft>
              <a:defRPr/>
            </a:lvl1pPr>
          </a:lstStyle>
          <a:p>
            <a:pPr>
              <a:defRPr/>
            </a:pPr>
            <a:fld id="{528A0719-CE8A-4F04-A18F-CD8F104D146A}" type="slidenum">
              <a:rPr lang="ar-SA" altLang="en-US"/>
              <a:pPr>
                <a:defRPr/>
              </a:pPr>
              <a:t>‹#›</a:t>
            </a:fld>
            <a:endParaRPr lang="en-US" altLang="en-US"/>
          </a:p>
        </p:txBody>
      </p:sp>
    </p:spTree>
    <p:extLst>
      <p:ext uri="{BB962C8B-B14F-4D97-AF65-F5344CB8AC3E}">
        <p14:creationId xmlns:p14="http://schemas.microsoft.com/office/powerpoint/2010/main" val="16970809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8D912D4-A85E-4288-A756-B76714B0093C}" type="datetimeFigureOut">
              <a:rPr lang="ar-EG">
                <a:solidFill>
                  <a:prstClr val="black">
                    <a:tint val="75000"/>
                  </a:prstClr>
                </a:solidFill>
              </a:rPr>
              <a:pPr>
                <a:defRPr/>
              </a:pPr>
              <a:t>11/08/1441</a:t>
            </a:fld>
            <a:endParaRPr lang="ar-EG">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ar-EG">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2AEDABC-B8EF-46CA-BD33-7028A2C13624}" type="slidenum">
              <a:rPr lang="ar-EG">
                <a:solidFill>
                  <a:prstClr val="black">
                    <a:tint val="75000"/>
                  </a:prstClr>
                </a:solidFill>
              </a:rPr>
              <a:pPr>
                <a:defRPr/>
              </a:pPr>
              <a:t>‹#›</a:t>
            </a:fld>
            <a:endParaRPr lang="ar-EG">
              <a:solidFill>
                <a:prstClr val="black">
                  <a:tint val="75000"/>
                </a:prstClr>
              </a:solidFill>
            </a:endParaRPr>
          </a:p>
        </p:txBody>
      </p:sp>
    </p:spTree>
    <p:extLst>
      <p:ext uri="{BB962C8B-B14F-4D97-AF65-F5344CB8AC3E}">
        <p14:creationId xmlns:p14="http://schemas.microsoft.com/office/powerpoint/2010/main" val="24726664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E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4EDB7FE-A088-4483-841B-C2E1234DB024}" type="datetimeFigureOut">
              <a:rPr lang="ar-EG">
                <a:solidFill>
                  <a:prstClr val="black">
                    <a:tint val="75000"/>
                  </a:prstClr>
                </a:solidFill>
              </a:rPr>
              <a:pPr>
                <a:defRPr/>
              </a:pPr>
              <a:t>11/08/1441</a:t>
            </a:fld>
            <a:endParaRPr lang="ar-EG">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ar-EG">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A1CE6C5-2D7E-496D-9D1F-52F2DA9E9DF9}" type="slidenum">
              <a:rPr lang="ar-EG">
                <a:solidFill>
                  <a:prstClr val="black">
                    <a:tint val="75000"/>
                  </a:prstClr>
                </a:solidFill>
              </a:rPr>
              <a:pPr>
                <a:defRPr/>
              </a:pPr>
              <a:t>‹#›</a:t>
            </a:fld>
            <a:endParaRPr lang="ar-EG">
              <a:solidFill>
                <a:prstClr val="black">
                  <a:tint val="75000"/>
                </a:prstClr>
              </a:solidFill>
            </a:endParaRPr>
          </a:p>
        </p:txBody>
      </p:sp>
    </p:spTree>
    <p:extLst>
      <p:ext uri="{BB962C8B-B14F-4D97-AF65-F5344CB8AC3E}">
        <p14:creationId xmlns:p14="http://schemas.microsoft.com/office/powerpoint/2010/main" val="4321980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lvl1pPr>
              <a:defRPr/>
            </a:lvl1pPr>
          </a:lstStyle>
          <a:p>
            <a:pPr>
              <a:defRPr/>
            </a:pPr>
            <a:fld id="{E07E98B1-E0CA-4969-AFDC-09C5444687EA}" type="datetimeFigureOut">
              <a:rPr lang="ar-EG">
                <a:solidFill>
                  <a:prstClr val="black">
                    <a:tint val="75000"/>
                  </a:prstClr>
                </a:solidFill>
              </a:rPr>
              <a:pPr>
                <a:defRPr/>
              </a:pPr>
              <a:t>11/08/1441</a:t>
            </a:fld>
            <a:endParaRPr lang="ar-EG">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EG">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E183935-51F6-4A40-A805-DF0D02B48C3E}" type="slidenum">
              <a:rPr lang="ar-EG">
                <a:solidFill>
                  <a:prstClr val="black">
                    <a:tint val="75000"/>
                  </a:prstClr>
                </a:solidFill>
              </a:rPr>
              <a:pPr>
                <a:defRPr/>
              </a:pPr>
              <a:t>‹#›</a:t>
            </a:fld>
            <a:endParaRPr lang="ar-EG">
              <a:solidFill>
                <a:prstClr val="black">
                  <a:tint val="75000"/>
                </a:prstClr>
              </a:solidFill>
            </a:endParaRPr>
          </a:p>
        </p:txBody>
      </p:sp>
    </p:spTree>
    <p:extLst>
      <p:ext uri="{BB962C8B-B14F-4D97-AF65-F5344CB8AC3E}">
        <p14:creationId xmlns:p14="http://schemas.microsoft.com/office/powerpoint/2010/main" val="10728528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lvl1pPr>
              <a:defRPr/>
            </a:lvl1pPr>
          </a:lstStyle>
          <a:p>
            <a:pPr>
              <a:defRPr/>
            </a:pPr>
            <a:fld id="{3813066C-30ED-4A20-B7EF-BCF915AA2E25}" type="datetimeFigureOut">
              <a:rPr lang="ar-EG">
                <a:solidFill>
                  <a:prstClr val="black">
                    <a:tint val="75000"/>
                  </a:prstClr>
                </a:solidFill>
              </a:rPr>
              <a:pPr>
                <a:defRPr/>
              </a:pPr>
              <a:t>11/08/1441</a:t>
            </a:fld>
            <a:endParaRPr lang="ar-EG">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EG">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DFD7209-4480-4DB5-8807-E7AF85B66719}" type="slidenum">
              <a:rPr lang="ar-EG">
                <a:solidFill>
                  <a:prstClr val="black">
                    <a:tint val="75000"/>
                  </a:prstClr>
                </a:solidFill>
              </a:rPr>
              <a:pPr>
                <a:defRPr/>
              </a:pPr>
              <a:t>‹#›</a:t>
            </a:fld>
            <a:endParaRPr lang="ar-EG">
              <a:solidFill>
                <a:prstClr val="black">
                  <a:tint val="75000"/>
                </a:prstClr>
              </a:solidFill>
            </a:endParaRPr>
          </a:p>
        </p:txBody>
      </p:sp>
    </p:spTree>
    <p:extLst>
      <p:ext uri="{BB962C8B-B14F-4D97-AF65-F5344CB8AC3E}">
        <p14:creationId xmlns:p14="http://schemas.microsoft.com/office/powerpoint/2010/main" val="11899486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EG"/>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251D208F-6E8E-4F6A-8852-CFE01D00A5DB}" type="slidenum">
              <a:rPr lang="ar-EG"/>
              <a:pPr>
                <a:defRPr/>
              </a:pPr>
              <a:t>‹#›</a:t>
            </a:fld>
            <a:endParaRPr lang="en-US"/>
          </a:p>
        </p:txBody>
      </p:sp>
    </p:spTree>
    <p:extLst>
      <p:ext uri="{BB962C8B-B14F-4D97-AF65-F5344CB8AC3E}">
        <p14:creationId xmlns:p14="http://schemas.microsoft.com/office/powerpoint/2010/main" val="22998869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E3CB3D23-0B6B-4E3B-A32F-797ADF703A2B}" type="slidenum">
              <a:rPr lang="ar-EG"/>
              <a:pPr>
                <a:defRPr/>
              </a:pPr>
              <a:t>‹#›</a:t>
            </a:fld>
            <a:endParaRPr lang="en-US"/>
          </a:p>
        </p:txBody>
      </p:sp>
    </p:spTree>
    <p:extLst>
      <p:ext uri="{BB962C8B-B14F-4D97-AF65-F5344CB8AC3E}">
        <p14:creationId xmlns:p14="http://schemas.microsoft.com/office/powerpoint/2010/main" val="21799777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90EF27C2-0832-4459-A753-E58F9E96B0C5}" type="slidenum">
              <a:rPr lang="ar-EG"/>
              <a:pPr>
                <a:defRPr/>
              </a:pPr>
              <a:t>‹#›</a:t>
            </a:fld>
            <a:endParaRPr lang="en-US"/>
          </a:p>
        </p:txBody>
      </p:sp>
    </p:spTree>
    <p:extLst>
      <p:ext uri="{BB962C8B-B14F-4D97-AF65-F5344CB8AC3E}">
        <p14:creationId xmlns:p14="http://schemas.microsoft.com/office/powerpoint/2010/main" val="709798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2AEE245B-EFA7-4CA2-8AB3-1728575C14CF}" type="slidenum">
              <a:rPr lang="ar-EG"/>
              <a:pPr>
                <a:defRPr/>
              </a:pPr>
              <a:t>‹#›</a:t>
            </a:fld>
            <a:endParaRPr lang="en-US"/>
          </a:p>
        </p:txBody>
      </p:sp>
    </p:spTree>
    <p:extLst>
      <p:ext uri="{BB962C8B-B14F-4D97-AF65-F5344CB8AC3E}">
        <p14:creationId xmlns:p14="http://schemas.microsoft.com/office/powerpoint/2010/main" val="7159115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8"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8B12C9C9-3225-44BD-8B7A-CCF57B409D39}" type="slidenum">
              <a:rPr lang="ar-EG"/>
              <a:pPr>
                <a:defRPr/>
              </a:pPr>
              <a:t>‹#›</a:t>
            </a:fld>
            <a:endParaRPr lang="en-US"/>
          </a:p>
        </p:txBody>
      </p:sp>
    </p:spTree>
    <p:extLst>
      <p:ext uri="{BB962C8B-B14F-4D97-AF65-F5344CB8AC3E}">
        <p14:creationId xmlns:p14="http://schemas.microsoft.com/office/powerpoint/2010/main" val="14265131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4"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3A831BE0-CF85-4FA4-8A7D-3FA197BF64C9}" type="slidenum">
              <a:rPr lang="ar-EG"/>
              <a:pPr>
                <a:defRPr/>
              </a:pPr>
              <a:t>‹#›</a:t>
            </a:fld>
            <a:endParaRPr lang="en-US"/>
          </a:p>
        </p:txBody>
      </p:sp>
    </p:spTree>
    <p:extLst>
      <p:ext uri="{BB962C8B-B14F-4D97-AF65-F5344CB8AC3E}">
        <p14:creationId xmlns:p14="http://schemas.microsoft.com/office/powerpoint/2010/main" val="418141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en-US"/>
          </a:p>
        </p:txBody>
      </p:sp>
      <p:sp>
        <p:nvSpPr>
          <p:cNvPr id="5" name="Rectangle 5">
            <a:extLst>
              <a:ext uri="{FF2B5EF4-FFF2-40B4-BE49-F238E27FC236}"/>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en-US"/>
          </a:p>
        </p:txBody>
      </p:sp>
      <p:sp>
        <p:nvSpPr>
          <p:cNvPr id="6" name="Rectangle 6">
            <a:extLst>
              <a:ext uri="{FF2B5EF4-FFF2-40B4-BE49-F238E27FC236}"/>
            </a:extLst>
          </p:cNvPr>
          <p:cNvSpPr>
            <a:spLocks noGrp="1" noChangeArrowheads="1"/>
          </p:cNvSpPr>
          <p:nvPr>
            <p:ph type="sldNum" sz="quarter" idx="12"/>
          </p:nvPr>
        </p:nvSpPr>
        <p:spPr/>
        <p:txBody>
          <a:bodyPr/>
          <a:lstStyle>
            <a:lvl1pPr algn="r" fontAlgn="auto">
              <a:spcBef>
                <a:spcPts val="0"/>
              </a:spcBef>
              <a:spcAft>
                <a:spcPts val="0"/>
              </a:spcAft>
              <a:defRPr/>
            </a:lvl1pPr>
          </a:lstStyle>
          <a:p>
            <a:pPr>
              <a:defRPr/>
            </a:pPr>
            <a:fld id="{09704BD1-1288-4793-8B27-6211EFE921F0}" type="slidenum">
              <a:rPr lang="ar-SA" altLang="en-US"/>
              <a:pPr>
                <a:defRPr/>
              </a:pPr>
              <a:t>‹#›</a:t>
            </a:fld>
            <a:endParaRPr lang="en-US" altLang="en-US"/>
          </a:p>
        </p:txBody>
      </p:sp>
    </p:spTree>
    <p:extLst>
      <p:ext uri="{BB962C8B-B14F-4D97-AF65-F5344CB8AC3E}">
        <p14:creationId xmlns:p14="http://schemas.microsoft.com/office/powerpoint/2010/main" val="31179369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3"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6786FDF3-2EE1-4E5B-B9D9-4AD6DBA0E417}" type="slidenum">
              <a:rPr lang="ar-EG"/>
              <a:pPr>
                <a:defRPr/>
              </a:pPr>
              <a:t>‹#›</a:t>
            </a:fld>
            <a:endParaRPr lang="en-US"/>
          </a:p>
        </p:txBody>
      </p:sp>
    </p:spTree>
    <p:extLst>
      <p:ext uri="{BB962C8B-B14F-4D97-AF65-F5344CB8AC3E}">
        <p14:creationId xmlns:p14="http://schemas.microsoft.com/office/powerpoint/2010/main" val="29893490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FD612EC1-3D4A-4674-9E6A-8AA69E964962}" type="slidenum">
              <a:rPr lang="ar-EG"/>
              <a:pPr>
                <a:defRPr/>
              </a:pPr>
              <a:t>‹#›</a:t>
            </a:fld>
            <a:endParaRPr lang="en-US"/>
          </a:p>
        </p:txBody>
      </p:sp>
    </p:spTree>
    <p:extLst>
      <p:ext uri="{BB962C8B-B14F-4D97-AF65-F5344CB8AC3E}">
        <p14:creationId xmlns:p14="http://schemas.microsoft.com/office/powerpoint/2010/main" val="298341580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E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6E353B0B-33AA-4B7E-BDB6-891BFB375174}" type="slidenum">
              <a:rPr lang="ar-EG"/>
              <a:pPr>
                <a:defRPr/>
              </a:pPr>
              <a:t>‹#›</a:t>
            </a:fld>
            <a:endParaRPr lang="en-US"/>
          </a:p>
        </p:txBody>
      </p:sp>
    </p:spTree>
    <p:extLst>
      <p:ext uri="{BB962C8B-B14F-4D97-AF65-F5344CB8AC3E}">
        <p14:creationId xmlns:p14="http://schemas.microsoft.com/office/powerpoint/2010/main" val="403419043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7B81AFF3-FFF2-4C0D-A5A0-D020A29E94C7}" type="slidenum">
              <a:rPr lang="ar-EG"/>
              <a:pPr>
                <a:defRPr/>
              </a:pPr>
              <a:t>‹#›</a:t>
            </a:fld>
            <a:endParaRPr lang="en-US"/>
          </a:p>
        </p:txBody>
      </p:sp>
    </p:spTree>
    <p:extLst>
      <p:ext uri="{BB962C8B-B14F-4D97-AF65-F5344CB8AC3E}">
        <p14:creationId xmlns:p14="http://schemas.microsoft.com/office/powerpoint/2010/main" val="350371873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C418E2EC-2B95-49F3-840F-7EC7D567681E}" type="slidenum">
              <a:rPr lang="ar-EG"/>
              <a:pPr>
                <a:defRPr/>
              </a:pPr>
              <a:t>‹#›</a:t>
            </a:fld>
            <a:endParaRPr lang="en-US"/>
          </a:p>
        </p:txBody>
      </p:sp>
    </p:spTree>
    <p:extLst>
      <p:ext uri="{BB962C8B-B14F-4D97-AF65-F5344CB8AC3E}">
        <p14:creationId xmlns:p14="http://schemas.microsoft.com/office/powerpoint/2010/main" val="3140249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en-US"/>
          </a:p>
        </p:txBody>
      </p:sp>
      <p:sp>
        <p:nvSpPr>
          <p:cNvPr id="6" name="Rectangle 5">
            <a:extLst>
              <a:ext uri="{FF2B5EF4-FFF2-40B4-BE49-F238E27FC236}"/>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en-US"/>
          </a:p>
        </p:txBody>
      </p:sp>
      <p:sp>
        <p:nvSpPr>
          <p:cNvPr id="7" name="Rectangle 6">
            <a:extLst>
              <a:ext uri="{FF2B5EF4-FFF2-40B4-BE49-F238E27FC236}"/>
            </a:extLst>
          </p:cNvPr>
          <p:cNvSpPr>
            <a:spLocks noGrp="1" noChangeArrowheads="1"/>
          </p:cNvSpPr>
          <p:nvPr>
            <p:ph type="sldNum" sz="quarter" idx="12"/>
          </p:nvPr>
        </p:nvSpPr>
        <p:spPr/>
        <p:txBody>
          <a:bodyPr/>
          <a:lstStyle>
            <a:lvl1pPr algn="r" fontAlgn="auto">
              <a:spcBef>
                <a:spcPts val="0"/>
              </a:spcBef>
              <a:spcAft>
                <a:spcPts val="0"/>
              </a:spcAft>
              <a:defRPr/>
            </a:lvl1pPr>
          </a:lstStyle>
          <a:p>
            <a:pPr>
              <a:defRPr/>
            </a:pPr>
            <a:fld id="{76177357-3614-4288-8E7E-725EA1B661EC}" type="slidenum">
              <a:rPr lang="ar-SA" altLang="en-US"/>
              <a:pPr>
                <a:defRPr/>
              </a:pPr>
              <a:t>‹#›</a:t>
            </a:fld>
            <a:endParaRPr lang="en-US" altLang="en-US"/>
          </a:p>
        </p:txBody>
      </p:sp>
    </p:spTree>
    <p:extLst>
      <p:ext uri="{BB962C8B-B14F-4D97-AF65-F5344CB8AC3E}">
        <p14:creationId xmlns:p14="http://schemas.microsoft.com/office/powerpoint/2010/main" val="266662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en-US"/>
          </a:p>
        </p:txBody>
      </p:sp>
      <p:sp>
        <p:nvSpPr>
          <p:cNvPr id="8" name="Rectangle 5">
            <a:extLst>
              <a:ext uri="{FF2B5EF4-FFF2-40B4-BE49-F238E27FC236}"/>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en-US"/>
          </a:p>
        </p:txBody>
      </p:sp>
      <p:sp>
        <p:nvSpPr>
          <p:cNvPr id="9" name="Rectangle 6">
            <a:extLst>
              <a:ext uri="{FF2B5EF4-FFF2-40B4-BE49-F238E27FC236}"/>
            </a:extLst>
          </p:cNvPr>
          <p:cNvSpPr>
            <a:spLocks noGrp="1" noChangeArrowheads="1"/>
          </p:cNvSpPr>
          <p:nvPr>
            <p:ph type="sldNum" sz="quarter" idx="12"/>
          </p:nvPr>
        </p:nvSpPr>
        <p:spPr/>
        <p:txBody>
          <a:bodyPr/>
          <a:lstStyle>
            <a:lvl1pPr algn="r" fontAlgn="auto">
              <a:spcBef>
                <a:spcPts val="0"/>
              </a:spcBef>
              <a:spcAft>
                <a:spcPts val="0"/>
              </a:spcAft>
              <a:defRPr/>
            </a:lvl1pPr>
          </a:lstStyle>
          <a:p>
            <a:pPr>
              <a:defRPr/>
            </a:pPr>
            <a:fld id="{BC33B20F-608E-469A-9F92-F11B4339F9BB}" type="slidenum">
              <a:rPr lang="ar-SA" altLang="en-US"/>
              <a:pPr>
                <a:defRPr/>
              </a:pPr>
              <a:t>‹#›</a:t>
            </a:fld>
            <a:endParaRPr lang="en-US" altLang="en-US"/>
          </a:p>
        </p:txBody>
      </p:sp>
    </p:spTree>
    <p:extLst>
      <p:ext uri="{BB962C8B-B14F-4D97-AF65-F5344CB8AC3E}">
        <p14:creationId xmlns:p14="http://schemas.microsoft.com/office/powerpoint/2010/main" val="2980034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en-US"/>
          </a:p>
        </p:txBody>
      </p:sp>
      <p:sp>
        <p:nvSpPr>
          <p:cNvPr id="4" name="Rectangle 5">
            <a:extLst>
              <a:ext uri="{FF2B5EF4-FFF2-40B4-BE49-F238E27FC236}"/>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en-US"/>
          </a:p>
        </p:txBody>
      </p:sp>
      <p:sp>
        <p:nvSpPr>
          <p:cNvPr id="5" name="Rectangle 6">
            <a:extLst>
              <a:ext uri="{FF2B5EF4-FFF2-40B4-BE49-F238E27FC236}"/>
            </a:extLst>
          </p:cNvPr>
          <p:cNvSpPr>
            <a:spLocks noGrp="1" noChangeArrowheads="1"/>
          </p:cNvSpPr>
          <p:nvPr>
            <p:ph type="sldNum" sz="quarter" idx="12"/>
          </p:nvPr>
        </p:nvSpPr>
        <p:spPr/>
        <p:txBody>
          <a:bodyPr/>
          <a:lstStyle>
            <a:lvl1pPr algn="r" fontAlgn="auto">
              <a:spcBef>
                <a:spcPts val="0"/>
              </a:spcBef>
              <a:spcAft>
                <a:spcPts val="0"/>
              </a:spcAft>
              <a:defRPr/>
            </a:lvl1pPr>
          </a:lstStyle>
          <a:p>
            <a:pPr>
              <a:defRPr/>
            </a:pPr>
            <a:fld id="{80F0805A-3FC8-4A1F-A7BF-75EB8A783A96}" type="slidenum">
              <a:rPr lang="ar-SA" altLang="en-US"/>
              <a:pPr>
                <a:defRPr/>
              </a:pPr>
              <a:t>‹#›</a:t>
            </a:fld>
            <a:endParaRPr lang="en-US" altLang="en-US"/>
          </a:p>
        </p:txBody>
      </p:sp>
    </p:spTree>
    <p:extLst>
      <p:ext uri="{BB962C8B-B14F-4D97-AF65-F5344CB8AC3E}">
        <p14:creationId xmlns:p14="http://schemas.microsoft.com/office/powerpoint/2010/main" val="3091293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en-US"/>
          </a:p>
        </p:txBody>
      </p:sp>
      <p:sp>
        <p:nvSpPr>
          <p:cNvPr id="3" name="Rectangle 5">
            <a:extLst>
              <a:ext uri="{FF2B5EF4-FFF2-40B4-BE49-F238E27FC236}"/>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en-US"/>
          </a:p>
        </p:txBody>
      </p:sp>
      <p:sp>
        <p:nvSpPr>
          <p:cNvPr id="4" name="Rectangle 6">
            <a:extLst>
              <a:ext uri="{FF2B5EF4-FFF2-40B4-BE49-F238E27FC236}"/>
            </a:extLst>
          </p:cNvPr>
          <p:cNvSpPr>
            <a:spLocks noGrp="1" noChangeArrowheads="1"/>
          </p:cNvSpPr>
          <p:nvPr>
            <p:ph type="sldNum" sz="quarter" idx="12"/>
          </p:nvPr>
        </p:nvSpPr>
        <p:spPr/>
        <p:txBody>
          <a:bodyPr/>
          <a:lstStyle>
            <a:lvl1pPr algn="r" fontAlgn="auto">
              <a:spcBef>
                <a:spcPts val="0"/>
              </a:spcBef>
              <a:spcAft>
                <a:spcPts val="0"/>
              </a:spcAft>
              <a:defRPr/>
            </a:lvl1pPr>
          </a:lstStyle>
          <a:p>
            <a:pPr>
              <a:defRPr/>
            </a:pPr>
            <a:fld id="{3AE7EB5B-8E0F-44C5-BC68-4CAC350CA161}" type="slidenum">
              <a:rPr lang="ar-SA" altLang="en-US"/>
              <a:pPr>
                <a:defRPr/>
              </a:pPr>
              <a:t>‹#›</a:t>
            </a:fld>
            <a:endParaRPr lang="en-US" altLang="en-US"/>
          </a:p>
        </p:txBody>
      </p:sp>
    </p:spTree>
    <p:extLst>
      <p:ext uri="{BB962C8B-B14F-4D97-AF65-F5344CB8AC3E}">
        <p14:creationId xmlns:p14="http://schemas.microsoft.com/office/powerpoint/2010/main" val="1962985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en-US"/>
          </a:p>
        </p:txBody>
      </p:sp>
      <p:sp>
        <p:nvSpPr>
          <p:cNvPr id="6" name="Rectangle 5">
            <a:extLst>
              <a:ext uri="{FF2B5EF4-FFF2-40B4-BE49-F238E27FC236}"/>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en-US"/>
          </a:p>
        </p:txBody>
      </p:sp>
      <p:sp>
        <p:nvSpPr>
          <p:cNvPr id="7" name="Rectangle 6">
            <a:extLst>
              <a:ext uri="{FF2B5EF4-FFF2-40B4-BE49-F238E27FC236}"/>
            </a:extLst>
          </p:cNvPr>
          <p:cNvSpPr>
            <a:spLocks noGrp="1" noChangeArrowheads="1"/>
          </p:cNvSpPr>
          <p:nvPr>
            <p:ph type="sldNum" sz="quarter" idx="12"/>
          </p:nvPr>
        </p:nvSpPr>
        <p:spPr/>
        <p:txBody>
          <a:bodyPr/>
          <a:lstStyle>
            <a:lvl1pPr algn="r" fontAlgn="auto">
              <a:spcBef>
                <a:spcPts val="0"/>
              </a:spcBef>
              <a:spcAft>
                <a:spcPts val="0"/>
              </a:spcAft>
              <a:defRPr/>
            </a:lvl1pPr>
          </a:lstStyle>
          <a:p>
            <a:pPr>
              <a:defRPr/>
            </a:pPr>
            <a:fld id="{84C606F6-D42A-42D8-A908-43EF3A1FDA5D}" type="slidenum">
              <a:rPr lang="ar-SA" altLang="en-US"/>
              <a:pPr>
                <a:defRPr/>
              </a:pPr>
              <a:t>‹#›</a:t>
            </a:fld>
            <a:endParaRPr lang="en-US" altLang="en-US"/>
          </a:p>
        </p:txBody>
      </p:sp>
    </p:spTree>
    <p:extLst>
      <p:ext uri="{BB962C8B-B14F-4D97-AF65-F5344CB8AC3E}">
        <p14:creationId xmlns:p14="http://schemas.microsoft.com/office/powerpoint/2010/main" val="698423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en-US"/>
          </a:p>
        </p:txBody>
      </p:sp>
      <p:sp>
        <p:nvSpPr>
          <p:cNvPr id="6" name="Rectangle 5">
            <a:extLst>
              <a:ext uri="{FF2B5EF4-FFF2-40B4-BE49-F238E27FC236}"/>
            </a:extLst>
          </p:cNvPr>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en-US"/>
          </a:p>
        </p:txBody>
      </p:sp>
      <p:sp>
        <p:nvSpPr>
          <p:cNvPr id="7" name="Rectangle 6">
            <a:extLst>
              <a:ext uri="{FF2B5EF4-FFF2-40B4-BE49-F238E27FC236}"/>
            </a:extLst>
          </p:cNvPr>
          <p:cNvSpPr>
            <a:spLocks noGrp="1" noChangeArrowheads="1"/>
          </p:cNvSpPr>
          <p:nvPr>
            <p:ph type="sldNum" sz="quarter" idx="12"/>
          </p:nvPr>
        </p:nvSpPr>
        <p:spPr/>
        <p:txBody>
          <a:bodyPr/>
          <a:lstStyle>
            <a:lvl1pPr algn="r" fontAlgn="auto">
              <a:spcBef>
                <a:spcPts val="0"/>
              </a:spcBef>
              <a:spcAft>
                <a:spcPts val="0"/>
              </a:spcAft>
              <a:defRPr/>
            </a:lvl1pPr>
          </a:lstStyle>
          <a:p>
            <a:pPr>
              <a:defRPr/>
            </a:pPr>
            <a:fld id="{EC2ABB83-E868-4C29-8E52-38E2DD5B58D7}" type="slidenum">
              <a:rPr lang="ar-SA" altLang="en-US"/>
              <a:pPr>
                <a:defRPr/>
              </a:pPr>
              <a:t>‹#›</a:t>
            </a:fld>
            <a:endParaRPr lang="en-US" altLang="en-US"/>
          </a:p>
        </p:txBody>
      </p:sp>
    </p:spTree>
    <p:extLst>
      <p:ext uri="{BB962C8B-B14F-4D97-AF65-F5344CB8AC3E}">
        <p14:creationId xmlns:p14="http://schemas.microsoft.com/office/powerpoint/2010/main" val="2225028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a:extLst>
              <a:ext uri="{FF2B5EF4-FFF2-40B4-BE49-F238E27FC236}"/>
            </a:extLst>
          </p:cNvPr>
          <p:cNvSpPr>
            <a:spLocks noGrp="1" noChangeArrowheads="1"/>
          </p:cNvSpPr>
          <p:nvPr>
            <p:ph type="dt" sz="half" idx="2"/>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rtl="1" eaLnBrk="1" hangingPunct="1">
              <a:defRPr sz="1400">
                <a:solidFill>
                  <a:srgbClr val="000000"/>
                </a:solidFill>
                <a:latin typeface="Arial" charset="0"/>
                <a:cs typeface="Arial" charset="0"/>
              </a:defRPr>
            </a:lvl1pPr>
          </a:lstStyle>
          <a:p>
            <a:pPr fontAlgn="base">
              <a:spcBef>
                <a:spcPct val="0"/>
              </a:spcBef>
              <a:spcAft>
                <a:spcPct val="0"/>
              </a:spcAft>
              <a:defRPr/>
            </a:pPr>
            <a:endParaRPr lang="en-US" altLang="en-US"/>
          </a:p>
        </p:txBody>
      </p:sp>
      <p:sp>
        <p:nvSpPr>
          <p:cNvPr id="1029" name="Rectangle 5">
            <a:extLst>
              <a:ext uri="{FF2B5EF4-FFF2-40B4-BE49-F238E27FC236}"/>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1" eaLnBrk="1" hangingPunct="1">
              <a:defRPr sz="1400">
                <a:solidFill>
                  <a:srgbClr val="000000"/>
                </a:solidFill>
                <a:latin typeface="Arial" charset="0"/>
                <a:cs typeface="Arial" charset="0"/>
              </a:defRPr>
            </a:lvl1pPr>
          </a:lstStyle>
          <a:p>
            <a:pPr fontAlgn="base">
              <a:spcBef>
                <a:spcPct val="0"/>
              </a:spcBef>
              <a:spcAft>
                <a:spcPct val="0"/>
              </a:spcAft>
              <a:defRPr/>
            </a:pPr>
            <a:endParaRPr lang="en-US" altLang="en-US"/>
          </a:p>
        </p:txBody>
      </p:sp>
      <p:sp>
        <p:nvSpPr>
          <p:cNvPr id="1030" name="Rectangle 6">
            <a:extLst>
              <a:ext uri="{FF2B5EF4-FFF2-40B4-BE49-F238E27FC236}"/>
            </a:extLst>
          </p:cNvPr>
          <p:cNvSpPr>
            <a:spLocks noGrp="1" noChangeArrowheads="1"/>
          </p:cNvSpPr>
          <p:nvPr>
            <p:ph type="sldNum" sz="quarter" idx="4"/>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1" eaLnBrk="1" hangingPunct="1">
              <a:defRPr sz="1400">
                <a:solidFill>
                  <a:srgbClr val="000000"/>
                </a:solidFill>
                <a:latin typeface="+mn-lt"/>
                <a:cs typeface="+mn-cs"/>
              </a:defRPr>
            </a:lvl1pPr>
          </a:lstStyle>
          <a:p>
            <a:pPr fontAlgn="base">
              <a:spcBef>
                <a:spcPct val="0"/>
              </a:spcBef>
              <a:spcAft>
                <a:spcPct val="0"/>
              </a:spcAft>
              <a:defRPr/>
            </a:pPr>
            <a:fld id="{A0A0465D-368B-4CC0-9D77-FF90F41BA54C}" type="slidenum">
              <a:rPr lang="ar-SA" altLang="en-US"/>
              <a:pPr fontAlgn="base">
                <a:spcBef>
                  <a:spcPct val="0"/>
                </a:spcBef>
                <a:spcAft>
                  <a:spcPct val="0"/>
                </a:spcAft>
                <a:defRPr/>
              </a:pPr>
              <a:t>‹#›</a:t>
            </a:fld>
            <a:endParaRPr lang="en-US" altLang="en-US"/>
          </a:p>
        </p:txBody>
      </p:sp>
    </p:spTree>
    <p:extLst>
      <p:ext uri="{BB962C8B-B14F-4D97-AF65-F5344CB8AC3E}">
        <p14:creationId xmlns:p14="http://schemas.microsoft.com/office/powerpoint/2010/main" val="17025241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35874FC-8889-484C-8E21-F2BA674640D0}" type="datetimeFigureOut">
              <a:rPr lang="ar-EG">
                <a:solidFill>
                  <a:prstClr val="black">
                    <a:tint val="75000"/>
                  </a:prstClr>
                </a:solidFill>
              </a:rPr>
              <a:pPr>
                <a:defRPr/>
              </a:pPr>
              <a:t>11/08/1441</a:t>
            </a:fld>
            <a:endParaRPr lang="ar-EG">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ar-EG">
              <a:solidFill>
                <a:prstClr val="black">
                  <a:tint val="75000"/>
                </a:prstClr>
              </a:solidFill>
            </a:endParaRP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3F9BB1F-D1FC-42C9-B79A-AE2F7EEDC7F9}" type="slidenum">
              <a:rPr lang="ar-EG">
                <a:solidFill>
                  <a:prstClr val="black">
                    <a:tint val="75000"/>
                  </a:prstClr>
                </a:solidFill>
              </a:rPr>
              <a:pPr>
                <a:defRPr/>
              </a:pPr>
              <a:t>‹#›</a:t>
            </a:fld>
            <a:endParaRPr lang="ar-EG">
              <a:solidFill>
                <a:prstClr val="black">
                  <a:tint val="75000"/>
                </a:prstClr>
              </a:solidFill>
            </a:endParaRPr>
          </a:p>
        </p:txBody>
      </p:sp>
    </p:spTree>
    <p:extLst>
      <p:ext uri="{BB962C8B-B14F-4D97-AF65-F5344CB8AC3E}">
        <p14:creationId xmlns:p14="http://schemas.microsoft.com/office/powerpoint/2010/main" val="206957325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latin typeface="+mn-lt"/>
                <a:cs typeface="+mn-cs"/>
              </a:defRPr>
            </a:lvl1pPr>
          </a:lstStyle>
          <a:p>
            <a:pPr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cs typeface="+mn-cs"/>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solidFill>
                  <a:srgbClr val="000000"/>
                </a:solidFill>
                <a:latin typeface="+mn-lt"/>
                <a:cs typeface="+mn-cs"/>
              </a:defRPr>
            </a:lvl1pPr>
          </a:lstStyle>
          <a:p>
            <a:pPr fontAlgn="base">
              <a:spcBef>
                <a:spcPct val="0"/>
              </a:spcBef>
              <a:spcAft>
                <a:spcPct val="0"/>
              </a:spcAft>
              <a:defRPr/>
            </a:pPr>
            <a:fld id="{8E0D6203-1B76-403E-89EA-68F9547B92C9}" type="slidenum">
              <a:rPr lang="ar-EG"/>
              <a:pPr fontAlgn="base">
                <a:spcBef>
                  <a:spcPct val="0"/>
                </a:spcBef>
                <a:spcAft>
                  <a:spcPct val="0"/>
                </a:spcAft>
                <a:defRPr/>
              </a:pPr>
              <a:t>‹#›</a:t>
            </a:fld>
            <a:endParaRPr lang="en-US"/>
          </a:p>
        </p:txBody>
      </p:sp>
    </p:spTree>
    <p:extLst>
      <p:ext uri="{BB962C8B-B14F-4D97-AF65-F5344CB8AC3E}">
        <p14:creationId xmlns:p14="http://schemas.microsoft.com/office/powerpoint/2010/main" val="2005376107"/>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m.eg/imgres?imgurl=http://www.quran.maktoob.com/vb/up/18306189651013307539.gif&amp;imgrefurl=http://quran.maktoob.com/vb/quran66560/&amp;usg=__yPkLwHGaDABhzzITq9j2pp7mIzk=&amp;h=400&amp;w=600&amp;sz=81&amp;hl=ar&amp;start=19&amp;itbs=1&amp;tbnid=jMCNfSMrtc6WWM:&amp;tbnh=90&amp;tbnw=135&amp;prev=/images?q=%D8%B4%D9%83%D8%B1%D9%8B%D8%A7&amp;hl=ar&amp;sa=G&amp;gbv=2&amp;tbs=isch:1" TargetMode="External"/><Relationship Id="rId1" Type="http://schemas.openxmlformats.org/officeDocument/2006/relationships/slideLayout" Target="../slideLayouts/slideLayout30.xml"/><Relationship Id="rId4" Type="http://schemas.openxmlformats.org/officeDocument/2006/relationships/hyperlink" Target="mailto:Hshalaan@fedu.bu.edu.e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WordArt 6"/>
          <p:cNvSpPr>
            <a:spLocks noChangeArrowheads="1" noChangeShapeType="1" noTextEdit="1"/>
          </p:cNvSpPr>
          <p:nvPr/>
        </p:nvSpPr>
        <p:spPr bwMode="auto">
          <a:xfrm rot="-787364">
            <a:off x="5527675" y="4508500"/>
            <a:ext cx="2865438" cy="1773238"/>
          </a:xfrm>
          <a:prstGeom prst="rect">
            <a:avLst/>
          </a:prstGeom>
        </p:spPr>
        <p:txBody>
          <a:bodyPr wrap="none" fromWordArt="1">
            <a:prstTxWarp prst="textCurveUp">
              <a:avLst>
                <a:gd name="adj" fmla="val 38866"/>
              </a:avLst>
            </a:prstTxWarp>
          </a:bodyPr>
          <a:lstStyle/>
          <a:p>
            <a:pPr algn="ctr" fontAlgn="base">
              <a:spcBef>
                <a:spcPct val="0"/>
              </a:spcBef>
              <a:spcAft>
                <a:spcPct val="0"/>
              </a:spcAft>
            </a:pPr>
            <a:r>
              <a:rPr lang="ar-EG" sz="2400" kern="10">
                <a:ln w="12700">
                  <a:solidFill>
                    <a:srgbClr val="FF0000"/>
                  </a:solidFill>
                  <a:round/>
                  <a:headEnd/>
                  <a:tailEnd/>
                </a:ln>
                <a:solidFill>
                  <a:srgbClr val="FF0000"/>
                </a:solidFill>
                <a:effectLst>
                  <a:outerShdw dist="45791" dir="2021404" algn="ctr" rotWithShape="0">
                    <a:srgbClr val="808080">
                      <a:alpha val="79999"/>
                    </a:srgbClr>
                  </a:outerShdw>
                </a:effectLst>
                <a:ea typeface="+mn-cs"/>
              </a:rPr>
              <a:t>د/عبدالحميدعبدالفتاح شعلان</a:t>
            </a:r>
          </a:p>
          <a:p>
            <a:pPr algn="ctr" fontAlgn="base">
              <a:spcBef>
                <a:spcPct val="0"/>
              </a:spcBef>
              <a:spcAft>
                <a:spcPct val="0"/>
              </a:spcAft>
            </a:pPr>
            <a:r>
              <a:rPr lang="ar-EG" sz="2400" kern="10">
                <a:ln w="12700">
                  <a:solidFill>
                    <a:srgbClr val="FF0000"/>
                  </a:solidFill>
                  <a:round/>
                  <a:headEnd/>
                  <a:tailEnd/>
                </a:ln>
                <a:solidFill>
                  <a:srgbClr val="FF0000"/>
                </a:solidFill>
                <a:effectLst>
                  <a:outerShdw dist="45791" dir="2021404" algn="ctr" rotWithShape="0">
                    <a:srgbClr val="808080">
                      <a:alpha val="79999"/>
                    </a:srgbClr>
                  </a:outerShdw>
                </a:effectLst>
                <a:ea typeface="+mn-cs"/>
              </a:rPr>
              <a:t>كلية التربية - جامعة بنها </a:t>
            </a:r>
          </a:p>
        </p:txBody>
      </p:sp>
      <p:sp>
        <p:nvSpPr>
          <p:cNvPr id="27651" name="WordArt 7"/>
          <p:cNvSpPr>
            <a:spLocks noChangeArrowheads="1" noChangeShapeType="1" noTextEdit="1"/>
          </p:cNvSpPr>
          <p:nvPr/>
        </p:nvSpPr>
        <p:spPr bwMode="auto">
          <a:xfrm rot="2267709">
            <a:off x="855663" y="4772025"/>
            <a:ext cx="2279650" cy="1260475"/>
          </a:xfrm>
          <a:prstGeom prst="rect">
            <a:avLst/>
          </a:prstGeom>
        </p:spPr>
        <p:txBody>
          <a:bodyPr wrap="none" fromWordArt="1">
            <a:prstTxWarp prst="textCurveUp">
              <a:avLst>
                <a:gd name="adj" fmla="val 38866"/>
              </a:avLst>
            </a:prstTxWarp>
          </a:bodyPr>
          <a:lstStyle/>
          <a:p>
            <a:pPr algn="ctr" fontAlgn="base">
              <a:spcBef>
                <a:spcPct val="0"/>
              </a:spcBef>
              <a:spcAft>
                <a:spcPct val="0"/>
              </a:spcAft>
            </a:pPr>
            <a:r>
              <a:rPr lang="ar-EG" sz="2400" kern="10">
                <a:ln w="12700">
                  <a:solidFill>
                    <a:srgbClr val="FF0000"/>
                  </a:solidFill>
                  <a:round/>
                  <a:headEnd/>
                  <a:tailEnd/>
                </a:ln>
                <a:solidFill>
                  <a:srgbClr val="FF0000"/>
                </a:solidFill>
                <a:effectLst>
                  <a:outerShdw dist="45791" dir="2021404" algn="ctr" rotWithShape="0">
                    <a:srgbClr val="808080">
                      <a:alpha val="79999"/>
                    </a:srgbClr>
                  </a:outerShdw>
                </a:effectLst>
                <a:ea typeface="+mn-cs"/>
              </a:rPr>
              <a:t>أبريل2020</a:t>
            </a:r>
          </a:p>
        </p:txBody>
      </p:sp>
      <p:pic>
        <p:nvPicPr>
          <p:cNvPr id="27652" name="Picture 7" descr="صورة ذات صل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1188" y="263525"/>
            <a:ext cx="1857375"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TextBox 1"/>
          <p:cNvSpPr txBox="1">
            <a:spLocks noChangeArrowheads="1"/>
          </p:cNvSpPr>
          <p:nvPr/>
        </p:nvSpPr>
        <p:spPr bwMode="auto">
          <a:xfrm>
            <a:off x="915988" y="2200275"/>
            <a:ext cx="7127875"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0"/>
              </a:spcBef>
              <a:spcAft>
                <a:spcPct val="0"/>
              </a:spcAft>
              <a:defRPr/>
            </a:pPr>
            <a:r>
              <a:rPr lang="ar-EG" sz="4400" b="1" dirty="0" smtClean="0">
                <a:solidFill>
                  <a:prstClr val="black"/>
                </a:solidFill>
                <a:latin typeface="Times New Roman"/>
                <a:ea typeface="Times New Roman"/>
                <a:cs typeface="PT Bold Heading"/>
              </a:rPr>
              <a:t>نظام التعليم فـي اليابان </a:t>
            </a:r>
            <a:r>
              <a:rPr lang="en-US" sz="2000" b="1" dirty="0" smtClean="0">
                <a:solidFill>
                  <a:prstClr val="black"/>
                </a:solidFill>
                <a:latin typeface="Times New Roman"/>
                <a:ea typeface="Times New Roman"/>
                <a:cs typeface="Arial"/>
              </a:rPr>
              <a:t/>
            </a:r>
            <a:br>
              <a:rPr lang="en-US" sz="2000" b="1" dirty="0" smtClean="0">
                <a:solidFill>
                  <a:prstClr val="black"/>
                </a:solidFill>
                <a:latin typeface="Times New Roman"/>
                <a:ea typeface="Times New Roman"/>
                <a:cs typeface="Arial"/>
              </a:rPr>
            </a:br>
            <a:r>
              <a:rPr lang="ar-EG" sz="4400" b="1" dirty="0" smtClean="0">
                <a:solidFill>
                  <a:prstClr val="black"/>
                </a:solidFill>
                <a:latin typeface="Times New Roman"/>
                <a:ea typeface="Times New Roman"/>
                <a:cs typeface="PT Bold Heading"/>
              </a:rPr>
              <a:t>(العملاق الأسيوي/الأسطورة البشرية) </a:t>
            </a:r>
            <a:endParaRPr lang="ar-EG" sz="5400" b="1" dirty="0" smtClean="0">
              <a:solidFill>
                <a:srgbClr val="000000"/>
              </a:solidFill>
            </a:endParaRPr>
          </a:p>
        </p:txBody>
      </p:sp>
      <p:sp>
        <p:nvSpPr>
          <p:cNvPr id="27654" name="TextBox 8"/>
          <p:cNvSpPr txBox="1">
            <a:spLocks noChangeArrowheads="1"/>
          </p:cNvSpPr>
          <p:nvPr/>
        </p:nvSpPr>
        <p:spPr bwMode="auto">
          <a:xfrm>
            <a:off x="0" y="385763"/>
            <a:ext cx="43561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fontAlgn="base" hangingPunct="1">
              <a:spcBef>
                <a:spcPct val="0"/>
              </a:spcBef>
              <a:spcAft>
                <a:spcPct val="0"/>
              </a:spcAft>
            </a:pPr>
            <a:r>
              <a:rPr lang="ar-EG" sz="1600" b="1">
                <a:solidFill>
                  <a:srgbClr val="000000"/>
                </a:solidFill>
                <a:latin typeface="Arial" pitchFamily="34" charset="0"/>
              </a:rPr>
              <a:t>مقرر: نظام التعليم والاتجاهات المعاصرة</a:t>
            </a:r>
          </a:p>
          <a:p>
            <a:pPr algn="ctr" eaLnBrk="1" fontAlgn="base" hangingPunct="1">
              <a:spcBef>
                <a:spcPct val="0"/>
              </a:spcBef>
              <a:spcAft>
                <a:spcPct val="0"/>
              </a:spcAft>
            </a:pPr>
            <a:r>
              <a:rPr lang="ar-EG" sz="1600" b="1">
                <a:solidFill>
                  <a:srgbClr val="000000"/>
                </a:solidFill>
                <a:latin typeface="Arial" pitchFamily="34" charset="0"/>
              </a:rPr>
              <a:t>الفرقة الرابعة – التعليم العام</a:t>
            </a:r>
          </a:p>
          <a:p>
            <a:pPr algn="ctr" eaLnBrk="1" fontAlgn="base" hangingPunct="1">
              <a:spcBef>
                <a:spcPct val="0"/>
              </a:spcBef>
              <a:spcAft>
                <a:spcPct val="0"/>
              </a:spcAft>
            </a:pPr>
            <a:r>
              <a:rPr lang="ar-EG" sz="1600" b="1">
                <a:solidFill>
                  <a:srgbClr val="000000"/>
                </a:solidFill>
                <a:latin typeface="Arial" pitchFamily="34" charset="0"/>
              </a:rPr>
              <a:t>شعبة: بيولوجي – كيمياء – فزياء - رياضيات</a:t>
            </a:r>
          </a:p>
        </p:txBody>
      </p:sp>
    </p:spTree>
    <p:extLst>
      <p:ext uri="{BB962C8B-B14F-4D97-AF65-F5344CB8AC3E}">
        <p14:creationId xmlns:p14="http://schemas.microsoft.com/office/powerpoint/2010/main" val="30088953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ar-SA" b="1" smtClean="0">
                <a:latin typeface="Times New Roman" pitchFamily="18" charset="0"/>
                <a:ea typeface="Times New Roman" pitchFamily="18" charset="0"/>
                <a:cs typeface="Monotype Koufi"/>
              </a:rPr>
              <a:t>دور اليابان في الاقتصاد الدولي : </a:t>
            </a:r>
            <a:endParaRPr lang="ar-EG" b="1" smtClean="0">
              <a:ea typeface="Times New Roman" pitchFamily="18" charset="0"/>
              <a:cs typeface="Monotype Koufi"/>
            </a:endParaRPr>
          </a:p>
        </p:txBody>
      </p:sp>
      <p:sp>
        <p:nvSpPr>
          <p:cNvPr id="3" name="Content Placeholder 2"/>
          <p:cNvSpPr>
            <a:spLocks noGrp="1"/>
          </p:cNvSpPr>
          <p:nvPr>
            <p:ph idx="1"/>
          </p:nvPr>
        </p:nvSpPr>
        <p:spPr/>
        <p:txBody>
          <a:bodyPr rtlCol="1">
            <a:normAutofit fontScale="92500"/>
          </a:bodyPr>
          <a:lstStyle/>
          <a:p>
            <a:pPr lvl="1" algn="just" eaLnBrk="1" fontAlgn="auto" hangingPunct="1">
              <a:lnSpc>
                <a:spcPct val="120000"/>
              </a:lnSpc>
              <a:spcBef>
                <a:spcPts val="0"/>
              </a:spcBef>
              <a:spcAft>
                <a:spcPts val="0"/>
              </a:spcAft>
              <a:buFont typeface="Wingdings"/>
              <a:buChar char=""/>
              <a:defRPr/>
            </a:pPr>
            <a:r>
              <a:rPr lang="ar-SA" b="1" dirty="0" smtClean="0">
                <a:solidFill>
                  <a:srgbClr val="002060"/>
                </a:solidFill>
                <a:latin typeface="Times New Roman"/>
                <a:ea typeface="Times New Roman"/>
                <a:cs typeface="Mudir MT"/>
              </a:rPr>
              <a:t>لليابان ثلاثة أدوار تقوم بها في تعزيز نمو الاقتصادي العالمي هي : </a:t>
            </a:r>
            <a:endParaRPr lang="en-US" sz="1600" b="1" dirty="0" smtClean="0">
              <a:solidFill>
                <a:srgbClr val="002060"/>
              </a:solidFill>
              <a:latin typeface="Times New Roman"/>
              <a:ea typeface="Times New Roman"/>
              <a:cs typeface="Mudir MT"/>
            </a:endParaRPr>
          </a:p>
          <a:p>
            <a:pPr algn="just" eaLnBrk="1" fontAlgn="auto" hangingPunct="1">
              <a:lnSpc>
                <a:spcPct val="120000"/>
              </a:lnSpc>
              <a:spcBef>
                <a:spcPts val="0"/>
              </a:spcBef>
              <a:spcAft>
                <a:spcPts val="0"/>
              </a:spcAft>
              <a:buFont typeface="Times New Roman"/>
              <a:buChar char="-"/>
              <a:defRPr/>
            </a:pPr>
            <a:r>
              <a:rPr lang="ar-SA" b="1" dirty="0" smtClean="0">
                <a:latin typeface="Times New Roman"/>
                <a:ea typeface="Times New Roman"/>
                <a:cs typeface="Simplified Arabic"/>
              </a:rPr>
              <a:t>فتح أسواقها للسلع الأجنبية وتحقيق توسع اقتصادي يقوم على الطلب المحلي وتصحيح الخلل في موازينها الخارجية، (وهو ما تعمد الحكومة إلى تشجيعه مؤخراً) . </a:t>
            </a:r>
            <a:endParaRPr lang="en-US" sz="1800" b="1" dirty="0" smtClean="0">
              <a:latin typeface="Times New Roman"/>
              <a:ea typeface="Times New Roman"/>
              <a:cs typeface="Simplified Arabic"/>
            </a:endParaRPr>
          </a:p>
          <a:p>
            <a:pPr algn="just" eaLnBrk="1" fontAlgn="auto" hangingPunct="1">
              <a:lnSpc>
                <a:spcPct val="120000"/>
              </a:lnSpc>
              <a:spcBef>
                <a:spcPts val="0"/>
              </a:spcBef>
              <a:spcAft>
                <a:spcPts val="0"/>
              </a:spcAft>
              <a:buFont typeface="Times New Roman"/>
              <a:buChar char="-"/>
              <a:defRPr/>
            </a:pPr>
            <a:r>
              <a:rPr lang="ar-SA" b="1" dirty="0" smtClean="0">
                <a:latin typeface="Times New Roman"/>
                <a:ea typeface="Times New Roman"/>
                <a:cs typeface="Simplified Arabic"/>
              </a:rPr>
              <a:t>مساعدة الدول النامية وتوسيع التعاون الاقتصادي والتعاون المالي للقطاع الخاص. </a:t>
            </a:r>
            <a:endParaRPr lang="en-US" sz="1800" b="1" dirty="0" smtClean="0">
              <a:latin typeface="Times New Roman"/>
              <a:ea typeface="Times New Roman"/>
              <a:cs typeface="Simplified Arabic"/>
            </a:endParaRPr>
          </a:p>
          <a:p>
            <a:pPr eaLnBrk="1" fontAlgn="auto" hangingPunct="1">
              <a:lnSpc>
                <a:spcPct val="120000"/>
              </a:lnSpc>
              <a:spcBef>
                <a:spcPts val="0"/>
              </a:spcBef>
              <a:spcAft>
                <a:spcPts val="0"/>
              </a:spcAft>
              <a:defRPr/>
            </a:pPr>
            <a:r>
              <a:rPr lang="ar-EG" b="1" dirty="0" smtClean="0">
                <a:ea typeface="Times New Roman"/>
                <a:cs typeface="Times New Roman"/>
              </a:rPr>
              <a:t>الحفاظ على نظام التجارة الحرة </a:t>
            </a:r>
            <a:r>
              <a:rPr lang="ar-EG" sz="3600" b="1" dirty="0" smtClean="0">
                <a:ea typeface="Times New Roman"/>
                <a:cs typeface="Times New Roman"/>
              </a:rPr>
              <a:t>وتوسيعه وإنشاء نظام ثابت </a:t>
            </a:r>
            <a:r>
              <a:rPr lang="ar-EG" b="1" dirty="0" smtClean="0">
                <a:ea typeface="Times New Roman"/>
                <a:cs typeface="Times New Roman"/>
              </a:rPr>
              <a:t>للعملاء الدوليين . </a:t>
            </a:r>
            <a:endParaRPr lang="ar-EG" b="1" dirty="0" smtClean="0"/>
          </a:p>
        </p:txBody>
      </p:sp>
    </p:spTree>
    <p:extLst>
      <p:ext uri="{BB962C8B-B14F-4D97-AF65-F5344CB8AC3E}">
        <p14:creationId xmlns:p14="http://schemas.microsoft.com/office/powerpoint/2010/main" val="1869425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ar-SA" sz="4000" b="1" smtClean="0">
                <a:latin typeface="Times New Roman" pitchFamily="18" charset="0"/>
                <a:ea typeface="Times New Roman" pitchFamily="18" charset="0"/>
                <a:cs typeface="Monotype Koufi"/>
              </a:rPr>
              <a:t>العوامل التي ساهمت في تحقيق اليابان لنسبة عالية من النمو الاقتصادي بعد الحرب </a:t>
            </a:r>
            <a:endParaRPr lang="ar-EG" sz="4000" b="1" smtClean="0">
              <a:ea typeface="Times New Roman" pitchFamily="18" charset="0"/>
              <a:cs typeface="Monotype Koufi"/>
            </a:endParaRPr>
          </a:p>
        </p:txBody>
      </p:sp>
      <p:sp>
        <p:nvSpPr>
          <p:cNvPr id="3" name="Content Placeholder 2"/>
          <p:cNvSpPr>
            <a:spLocks noGrp="1"/>
          </p:cNvSpPr>
          <p:nvPr>
            <p:ph idx="1"/>
          </p:nvPr>
        </p:nvSpPr>
        <p:spPr/>
        <p:txBody>
          <a:bodyPr rtlCol="1">
            <a:normAutofit lnSpcReduction="10000"/>
          </a:bodyPr>
          <a:lstStyle/>
          <a:p>
            <a:pPr algn="just" eaLnBrk="1" fontAlgn="auto" hangingPunct="1">
              <a:lnSpc>
                <a:spcPct val="120000"/>
              </a:lnSpc>
              <a:spcBef>
                <a:spcPts val="0"/>
              </a:spcBef>
              <a:spcAft>
                <a:spcPts val="0"/>
              </a:spcAft>
              <a:buFont typeface="Times New Roman"/>
              <a:buChar char="-"/>
              <a:defRPr/>
            </a:pPr>
            <a:r>
              <a:rPr lang="ar-SA" b="1" dirty="0" smtClean="0">
                <a:latin typeface="Times New Roman"/>
                <a:ea typeface="Times New Roman"/>
                <a:cs typeface="Simplified Arabic"/>
              </a:rPr>
              <a:t>أخلاقيات العمل الشاق لدى ومهاراتهم التقنية وقدرتهم على الاحتفاظ بسياسة مالية مستقرة . </a:t>
            </a:r>
            <a:endParaRPr lang="en-US" sz="1800" b="1" dirty="0" smtClean="0">
              <a:latin typeface="Times New Roman"/>
              <a:ea typeface="Times New Roman"/>
              <a:cs typeface="Simplified Arabic"/>
            </a:endParaRPr>
          </a:p>
          <a:p>
            <a:pPr algn="just" eaLnBrk="1" fontAlgn="auto" hangingPunct="1">
              <a:lnSpc>
                <a:spcPct val="120000"/>
              </a:lnSpc>
              <a:spcBef>
                <a:spcPts val="0"/>
              </a:spcBef>
              <a:spcAft>
                <a:spcPts val="0"/>
              </a:spcAft>
              <a:buFont typeface="Times New Roman"/>
              <a:buChar char="-"/>
              <a:defRPr/>
            </a:pPr>
            <a:r>
              <a:rPr lang="ar-SA" b="1" dirty="0" smtClean="0">
                <a:latin typeface="Times New Roman"/>
                <a:ea typeface="Times New Roman"/>
                <a:cs typeface="Simplified Arabic"/>
              </a:rPr>
              <a:t>جهود اليابانيين المركزة لإعادة بناء صناعتهم . </a:t>
            </a:r>
            <a:endParaRPr lang="en-US" sz="1800" b="1" dirty="0" smtClean="0">
              <a:latin typeface="Times New Roman"/>
              <a:ea typeface="Times New Roman"/>
              <a:cs typeface="Simplified Arabic"/>
            </a:endParaRPr>
          </a:p>
          <a:p>
            <a:pPr algn="just" eaLnBrk="1" fontAlgn="auto" hangingPunct="1">
              <a:lnSpc>
                <a:spcPct val="120000"/>
              </a:lnSpc>
              <a:spcBef>
                <a:spcPts val="0"/>
              </a:spcBef>
              <a:spcAft>
                <a:spcPts val="0"/>
              </a:spcAft>
              <a:buFont typeface="Times New Roman"/>
              <a:buChar char="-"/>
              <a:defRPr/>
            </a:pPr>
            <a:r>
              <a:rPr lang="ar-SA" b="1" dirty="0" smtClean="0">
                <a:latin typeface="Times New Roman"/>
                <a:ea typeface="Times New Roman"/>
                <a:cs typeface="Simplified Arabic"/>
              </a:rPr>
              <a:t>فرصة البدء بداية جديدة في مصانع حديثة تدمير مصانعها خلال الحرب ، فقد بدأت اليابان من حيث انتهى الآخرون . </a:t>
            </a:r>
            <a:endParaRPr lang="en-US" sz="1800" b="1" dirty="0" smtClean="0">
              <a:latin typeface="Times New Roman"/>
              <a:ea typeface="Times New Roman"/>
              <a:cs typeface="Simplified Arabic"/>
            </a:endParaRPr>
          </a:p>
          <a:p>
            <a:pPr algn="just" eaLnBrk="1" fontAlgn="auto" hangingPunct="1">
              <a:lnSpc>
                <a:spcPct val="120000"/>
              </a:lnSpc>
              <a:spcBef>
                <a:spcPts val="0"/>
              </a:spcBef>
              <a:spcAft>
                <a:spcPts val="0"/>
              </a:spcAft>
              <a:buFont typeface="Times New Roman"/>
              <a:buChar char="-"/>
              <a:defRPr/>
            </a:pPr>
            <a:r>
              <a:rPr lang="ar-SA" b="1" dirty="0" smtClean="0">
                <a:latin typeface="Times New Roman"/>
                <a:ea typeface="Times New Roman"/>
                <a:cs typeface="Simplified Arabic"/>
              </a:rPr>
              <a:t>التوازن الدقيق بين المشروع الحر وبين الإرشاد والسيطرة الحكومية . </a:t>
            </a:r>
            <a:endParaRPr lang="en-US" sz="1800" b="1" dirty="0" smtClean="0">
              <a:latin typeface="Times New Roman"/>
              <a:ea typeface="Times New Roman"/>
              <a:cs typeface="Simplified Arabic"/>
            </a:endParaRPr>
          </a:p>
          <a:p>
            <a:pPr algn="just" eaLnBrk="1" fontAlgn="auto" hangingPunct="1">
              <a:lnSpc>
                <a:spcPct val="120000"/>
              </a:lnSpc>
              <a:spcBef>
                <a:spcPts val="0"/>
              </a:spcBef>
              <a:spcAft>
                <a:spcPts val="0"/>
              </a:spcAft>
              <a:buFont typeface="Times New Roman"/>
              <a:buChar char="-"/>
              <a:defRPr/>
            </a:pPr>
            <a:r>
              <a:rPr lang="ar-SA" b="1" dirty="0" smtClean="0">
                <a:latin typeface="Times New Roman"/>
                <a:ea typeface="Times New Roman"/>
                <a:cs typeface="Simplified Arabic"/>
              </a:rPr>
              <a:t>تمسك الشعب الياباني بمبادئه وعاداته الخاصة.</a:t>
            </a:r>
            <a:endParaRPr lang="en-US" sz="1800" b="1" dirty="0" smtClean="0">
              <a:latin typeface="Times New Roman"/>
              <a:ea typeface="Times New Roman"/>
              <a:cs typeface="Simplified Arabic"/>
            </a:endParaRPr>
          </a:p>
          <a:p>
            <a:pPr eaLnBrk="1" fontAlgn="auto" hangingPunct="1">
              <a:lnSpc>
                <a:spcPct val="120000"/>
              </a:lnSpc>
              <a:spcBef>
                <a:spcPts val="0"/>
              </a:spcBef>
              <a:spcAft>
                <a:spcPts val="0"/>
              </a:spcAft>
              <a:defRPr/>
            </a:pPr>
            <a:endParaRPr lang="ar-EG" b="1" dirty="0" smtClean="0"/>
          </a:p>
        </p:txBody>
      </p:sp>
    </p:spTree>
    <p:extLst>
      <p:ext uri="{BB962C8B-B14F-4D97-AF65-F5344CB8AC3E}">
        <p14:creationId xmlns:p14="http://schemas.microsoft.com/office/powerpoint/2010/main" val="3078680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marL="342900" indent="-342900" eaLnBrk="1" hangingPunct="1"/>
            <a:r>
              <a:rPr lang="ar-SA" sz="3200" b="1" smtClean="0">
                <a:solidFill>
                  <a:srgbClr val="000000"/>
                </a:solidFill>
                <a:latin typeface="Times New Roman" pitchFamily="18" charset="0"/>
                <a:ea typeface="Times New Roman" pitchFamily="18" charset="0"/>
                <a:cs typeface="Monotype Koufi"/>
              </a:rPr>
              <a:t>مبدأ المحاولة والإصرار : </a:t>
            </a:r>
            <a:endParaRPr lang="ar-EG" sz="3200" b="1" smtClean="0">
              <a:solidFill>
                <a:srgbClr val="000000"/>
              </a:solidFill>
              <a:ea typeface="Times New Roman" pitchFamily="18" charset="0"/>
              <a:cs typeface="Monotype Koufi"/>
            </a:endParaRPr>
          </a:p>
        </p:txBody>
      </p:sp>
      <p:sp>
        <p:nvSpPr>
          <p:cNvPr id="3" name="Content Placeholder 2"/>
          <p:cNvSpPr>
            <a:spLocks noGrp="1"/>
          </p:cNvSpPr>
          <p:nvPr>
            <p:ph idx="1"/>
          </p:nvPr>
        </p:nvSpPr>
        <p:spPr/>
        <p:txBody>
          <a:bodyPr rtlCol="1">
            <a:noAutofit/>
          </a:bodyPr>
          <a:lstStyle/>
          <a:p>
            <a:pPr lvl="1" algn="just" eaLnBrk="1" fontAlgn="auto" hangingPunct="1">
              <a:lnSpc>
                <a:spcPct val="120000"/>
              </a:lnSpc>
              <a:spcBef>
                <a:spcPts val="0"/>
              </a:spcBef>
              <a:spcAft>
                <a:spcPts val="0"/>
              </a:spcAft>
              <a:buFont typeface="Wingdings"/>
              <a:buChar char=""/>
              <a:defRPr/>
            </a:pPr>
            <a:r>
              <a:rPr lang="ar-SA" sz="2600" b="1" dirty="0" smtClean="0">
                <a:solidFill>
                  <a:srgbClr val="FF0000"/>
                </a:solidFill>
                <a:latin typeface="Times New Roman"/>
                <a:ea typeface="Times New Roman"/>
                <a:cs typeface="Simplified Arabic"/>
              </a:rPr>
              <a:t>لكي نفهم فلسفة سياسات الأفراد اليابانية علينا تتبع الأمثلة التالية : </a:t>
            </a:r>
            <a:endParaRPr lang="en-US" sz="2600" b="1" dirty="0" smtClean="0">
              <a:solidFill>
                <a:srgbClr val="FF0000"/>
              </a:solidFill>
              <a:latin typeface="Times New Roman"/>
              <a:ea typeface="Times New Roman"/>
              <a:cs typeface="Mudir MT"/>
            </a:endParaRPr>
          </a:p>
          <a:p>
            <a:pPr marL="715963" indent="-715963" algn="just" eaLnBrk="1" fontAlgn="auto" hangingPunct="1">
              <a:lnSpc>
                <a:spcPct val="120000"/>
              </a:lnSpc>
              <a:spcBef>
                <a:spcPts val="0"/>
              </a:spcBef>
              <a:spcAft>
                <a:spcPts val="0"/>
              </a:spcAft>
              <a:buFont typeface="Arial" pitchFamily="34" charset="0"/>
              <a:buNone/>
              <a:defRPr/>
            </a:pPr>
            <a:r>
              <a:rPr lang="ar-SA" sz="2600" b="1" dirty="0" smtClean="0">
                <a:latin typeface="Times New Roman"/>
                <a:ea typeface="Times New Roman"/>
                <a:cs typeface="Simplified Arabic"/>
              </a:rPr>
              <a:t>* المبدأ الأساسي الذي يحكم الفكر الياباني هو أحاول ثم أحاول،  ثم أحاول من جديد</a:t>
            </a:r>
            <a:r>
              <a:rPr lang="ar-EG" sz="2600" b="1" dirty="0" smtClean="0">
                <a:latin typeface="Times New Roman"/>
                <a:ea typeface="Times New Roman"/>
                <a:cs typeface="Simplified Arabic"/>
              </a:rPr>
              <a:t>, </a:t>
            </a:r>
            <a:r>
              <a:rPr lang="ar-SA" sz="2600" b="1" dirty="0" smtClean="0">
                <a:latin typeface="Times New Roman"/>
                <a:ea typeface="Times New Roman"/>
                <a:cs typeface="Simplified Arabic"/>
              </a:rPr>
              <a:t>وحتماً سأنجح </a:t>
            </a:r>
            <a:r>
              <a:rPr lang="ar-EG" sz="2600" b="1" dirty="0" smtClean="0">
                <a:latin typeface="Times New Roman"/>
                <a:ea typeface="Times New Roman"/>
                <a:cs typeface="Simplified Arabic"/>
              </a:rPr>
              <a:t>.</a:t>
            </a:r>
            <a:endParaRPr lang="en-US" sz="2600" b="1" dirty="0" smtClean="0">
              <a:latin typeface="Times New Roman"/>
              <a:ea typeface="Times New Roman"/>
              <a:cs typeface="Simplified Arabic"/>
            </a:endParaRPr>
          </a:p>
          <a:p>
            <a:pPr marL="715963" indent="-715963" algn="just" eaLnBrk="1" fontAlgn="auto" hangingPunct="1">
              <a:lnSpc>
                <a:spcPct val="120000"/>
              </a:lnSpc>
              <a:spcBef>
                <a:spcPts val="0"/>
              </a:spcBef>
              <a:spcAft>
                <a:spcPts val="0"/>
              </a:spcAft>
              <a:buFont typeface="Arial" pitchFamily="34" charset="0"/>
              <a:buNone/>
              <a:defRPr/>
            </a:pPr>
            <a:r>
              <a:rPr lang="ar-SA" sz="2600" b="1" dirty="0" smtClean="0">
                <a:latin typeface="Times New Roman"/>
                <a:ea typeface="Times New Roman"/>
                <a:cs typeface="Simplified Arabic"/>
              </a:rPr>
              <a:t>* إذا كان لديك طائر، وهذا الطائر لا يريد أن يغرد ماذا تفعل؟, اقتله على الفور, هذا هو المحارب الياباني! </a:t>
            </a:r>
            <a:endParaRPr lang="en-US" sz="2600" b="1" dirty="0" smtClean="0">
              <a:latin typeface="Times New Roman"/>
              <a:ea typeface="Times New Roman"/>
              <a:cs typeface="Simplified Arabic"/>
            </a:endParaRPr>
          </a:p>
          <a:p>
            <a:pPr marL="715963" indent="-715963" algn="just" eaLnBrk="1" fontAlgn="auto" hangingPunct="1">
              <a:lnSpc>
                <a:spcPct val="120000"/>
              </a:lnSpc>
              <a:spcBef>
                <a:spcPts val="0"/>
              </a:spcBef>
              <a:spcAft>
                <a:spcPts val="0"/>
              </a:spcAft>
              <a:buFont typeface="Arial" pitchFamily="34" charset="0"/>
              <a:buNone/>
              <a:defRPr/>
            </a:pPr>
            <a:r>
              <a:rPr lang="ar-EG" sz="2600" b="1" dirty="0" smtClean="0">
                <a:latin typeface="Times New Roman"/>
                <a:ea typeface="Times New Roman"/>
                <a:cs typeface="Simplified Arabic"/>
              </a:rPr>
              <a:t>*</a:t>
            </a:r>
            <a:r>
              <a:rPr lang="ar-SA" sz="2600" b="1" dirty="0" smtClean="0">
                <a:latin typeface="Times New Roman"/>
                <a:ea typeface="Times New Roman"/>
                <a:cs typeface="Simplified Arabic"/>
              </a:rPr>
              <a:t> لا افعل شيئاً على الإطلاق، انتظر وأترقب ربما يغرد هذا الطائر يوماً ما</a:t>
            </a:r>
            <a:r>
              <a:rPr lang="ar-EG" sz="2600" b="1" dirty="0" smtClean="0">
                <a:latin typeface="Times New Roman"/>
                <a:ea typeface="Times New Roman"/>
                <a:cs typeface="Simplified Arabic"/>
              </a:rPr>
              <a:t>, </a:t>
            </a:r>
            <a:r>
              <a:rPr lang="ar-SA" sz="2600" b="1" dirty="0" smtClean="0">
                <a:latin typeface="Times New Roman"/>
                <a:ea typeface="Times New Roman"/>
                <a:cs typeface="Simplified Arabic"/>
              </a:rPr>
              <a:t>وهذا هو السياسي الياباني فالسياسي الياباني هو أخر من يدلي برأيه دائماً. </a:t>
            </a:r>
            <a:endParaRPr lang="en-US" sz="2600" b="1" dirty="0" smtClean="0">
              <a:latin typeface="Times New Roman"/>
              <a:ea typeface="Times New Roman"/>
              <a:cs typeface="Simplified Arabic"/>
            </a:endParaRPr>
          </a:p>
          <a:p>
            <a:pPr marL="715963" indent="-715963" algn="just" eaLnBrk="1" fontAlgn="auto" hangingPunct="1">
              <a:lnSpc>
                <a:spcPct val="120000"/>
              </a:lnSpc>
              <a:spcBef>
                <a:spcPts val="0"/>
              </a:spcBef>
              <a:spcAft>
                <a:spcPts val="0"/>
              </a:spcAft>
              <a:buFont typeface="Arial" pitchFamily="34" charset="0"/>
              <a:buNone/>
              <a:defRPr/>
            </a:pPr>
            <a:r>
              <a:rPr lang="ar-EG" sz="2600" b="1" dirty="0" smtClean="0">
                <a:latin typeface="Times New Roman"/>
                <a:ea typeface="Times New Roman"/>
                <a:cs typeface="Simplified Arabic"/>
              </a:rPr>
              <a:t>*</a:t>
            </a:r>
            <a:r>
              <a:rPr lang="ar-SA" sz="2600" b="1" dirty="0" smtClean="0">
                <a:latin typeface="Times New Roman"/>
                <a:ea typeface="Times New Roman"/>
                <a:cs typeface="Simplified Arabic"/>
              </a:rPr>
              <a:t> أحاول أن أعلم الطائر كيف يغرد، أحاول وأحاول ثم أحاول من جديد وحتماً سوف يغرد الطائر ...... هذا هو العامل الياباني والطالب الياباني . </a:t>
            </a:r>
            <a:endParaRPr lang="en-US" sz="2600" b="1" dirty="0" smtClean="0">
              <a:latin typeface="Times New Roman"/>
              <a:ea typeface="Times New Roman"/>
              <a:cs typeface="Simplified Arabic"/>
            </a:endParaRPr>
          </a:p>
          <a:p>
            <a:pPr eaLnBrk="1" fontAlgn="auto" hangingPunct="1">
              <a:lnSpc>
                <a:spcPct val="120000"/>
              </a:lnSpc>
              <a:spcBef>
                <a:spcPts val="0"/>
              </a:spcBef>
              <a:spcAft>
                <a:spcPts val="0"/>
              </a:spcAft>
              <a:defRPr/>
            </a:pPr>
            <a:endParaRPr lang="ar-EG" sz="2600" b="1" dirty="0" smtClean="0"/>
          </a:p>
        </p:txBody>
      </p:sp>
    </p:spTree>
    <p:extLst>
      <p:ext uri="{BB962C8B-B14F-4D97-AF65-F5344CB8AC3E}">
        <p14:creationId xmlns:p14="http://schemas.microsoft.com/office/powerpoint/2010/main" val="4238438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ar-SA" sz="4000" b="1" smtClean="0">
                <a:solidFill>
                  <a:srgbClr val="FF0000"/>
                </a:solidFill>
                <a:latin typeface="Times New Roman" pitchFamily="18" charset="0"/>
                <a:ea typeface="Times New Roman" pitchFamily="18" charset="0"/>
                <a:cs typeface="Simplified Arabic" pitchFamily="18" charset="-78"/>
              </a:rPr>
              <a:t>العوامل التي ساعدت اليابان وجعلتها تتفوق علي الدول الأخرى المنافسة : </a:t>
            </a:r>
            <a:endParaRPr lang="ar-EG" sz="4000" b="1" smtClean="0">
              <a:solidFill>
                <a:srgbClr val="FF0000"/>
              </a:solidFill>
              <a:ea typeface="Times New Roman" pitchFamily="18" charset="0"/>
              <a:cs typeface="Simplified Arabic" pitchFamily="18" charset="-78"/>
            </a:endParaRPr>
          </a:p>
        </p:txBody>
      </p:sp>
      <p:sp>
        <p:nvSpPr>
          <p:cNvPr id="39939" name="Content Placeholder 2"/>
          <p:cNvSpPr>
            <a:spLocks noGrp="1"/>
          </p:cNvSpPr>
          <p:nvPr>
            <p:ph idx="1"/>
          </p:nvPr>
        </p:nvSpPr>
        <p:spPr>
          <a:xfrm>
            <a:off x="457200" y="1600200"/>
            <a:ext cx="8362950" cy="4924425"/>
          </a:xfrm>
        </p:spPr>
        <p:txBody>
          <a:bodyPr/>
          <a:lstStyle/>
          <a:p>
            <a:pPr marL="808038" indent="-808038" algn="just" eaLnBrk="1" hangingPunct="1">
              <a:spcBef>
                <a:spcPct val="0"/>
              </a:spcBef>
              <a:buFont typeface="Arial" pitchFamily="34" charset="0"/>
              <a:buNone/>
              <a:tabLst>
                <a:tab pos="336550" algn="l"/>
                <a:tab pos="565150" algn="l"/>
                <a:tab pos="4451350" algn="l"/>
              </a:tabLst>
            </a:pPr>
            <a:r>
              <a:rPr lang="ar-EG" sz="2200" b="1" smtClean="0">
                <a:latin typeface="Times New Roman" pitchFamily="18" charset="0"/>
                <a:ea typeface="Times New Roman" pitchFamily="18" charset="0"/>
                <a:cs typeface="Simplified Arabic" pitchFamily="18" charset="-78"/>
              </a:rPr>
              <a:t>* </a:t>
            </a:r>
            <a:r>
              <a:rPr lang="ar-SA" sz="2200" b="1" smtClean="0">
                <a:latin typeface="Times New Roman" pitchFamily="18" charset="0"/>
                <a:ea typeface="Times New Roman" pitchFamily="18" charset="0"/>
                <a:cs typeface="Simplified Arabic" pitchFamily="18" charset="-78"/>
              </a:rPr>
              <a:t>تشييد المصانع اليابانية في المناطق الساحلية وبذلك تقل تكاليف الشحن الداخلي إلى أبعد حد ممكن مما يؤدي إلى خفض التكاليف الإجمالية للسلعة المصدرة . </a:t>
            </a:r>
            <a:endParaRPr lang="en-US" sz="1300" b="1" smtClean="0">
              <a:latin typeface="Times New Roman" pitchFamily="18" charset="0"/>
              <a:ea typeface="Times New Roman" pitchFamily="18" charset="0"/>
              <a:cs typeface="Simplified Arabic" pitchFamily="18" charset="-78"/>
            </a:endParaRPr>
          </a:p>
          <a:p>
            <a:pPr marL="808038" indent="-808038" algn="just" eaLnBrk="1" hangingPunct="1">
              <a:spcBef>
                <a:spcPct val="0"/>
              </a:spcBef>
              <a:buFont typeface="Arial" pitchFamily="34" charset="0"/>
              <a:buNone/>
              <a:tabLst>
                <a:tab pos="336550" algn="l"/>
                <a:tab pos="565150" algn="l"/>
                <a:tab pos="4451350" algn="l"/>
              </a:tabLst>
            </a:pPr>
            <a:r>
              <a:rPr lang="ar-EG" sz="2200" b="1" smtClean="0">
                <a:latin typeface="Times New Roman" pitchFamily="18" charset="0"/>
                <a:ea typeface="Times New Roman" pitchFamily="18" charset="0"/>
                <a:cs typeface="Simplified Arabic" pitchFamily="18" charset="-78"/>
              </a:rPr>
              <a:t>* </a:t>
            </a:r>
            <a:r>
              <a:rPr lang="ar-SA" sz="2200" b="1" smtClean="0">
                <a:latin typeface="Times New Roman" pitchFamily="18" charset="0"/>
                <a:ea typeface="Times New Roman" pitchFamily="18" charset="0"/>
                <a:cs typeface="Simplified Arabic" pitchFamily="18" charset="-78"/>
              </a:rPr>
              <a:t>جودة المنتجات المصدرة بالإضافة إلى العناية الفائقة بعملية التعبئة والتغليف.</a:t>
            </a:r>
            <a:endParaRPr lang="en-US" sz="1300" b="1" smtClean="0">
              <a:latin typeface="Times New Roman" pitchFamily="18" charset="0"/>
              <a:ea typeface="Times New Roman" pitchFamily="18" charset="0"/>
              <a:cs typeface="Simplified Arabic" pitchFamily="18" charset="-78"/>
            </a:endParaRPr>
          </a:p>
          <a:p>
            <a:pPr marL="808038" indent="-808038" algn="just" eaLnBrk="1" hangingPunct="1">
              <a:spcBef>
                <a:spcPct val="0"/>
              </a:spcBef>
              <a:buFont typeface="Arial" pitchFamily="34" charset="0"/>
              <a:buNone/>
              <a:tabLst>
                <a:tab pos="336550" algn="l"/>
                <a:tab pos="565150" algn="l"/>
                <a:tab pos="4451350" algn="l"/>
              </a:tabLst>
            </a:pPr>
            <a:r>
              <a:rPr lang="ar-EG" sz="2200" b="1" smtClean="0">
                <a:latin typeface="Times New Roman" pitchFamily="18" charset="0"/>
                <a:ea typeface="Times New Roman" pitchFamily="18" charset="0"/>
                <a:cs typeface="Simplified Arabic" pitchFamily="18" charset="-78"/>
              </a:rPr>
              <a:t>* </a:t>
            </a:r>
            <a:r>
              <a:rPr lang="ar-SA" sz="2200" b="1" smtClean="0">
                <a:latin typeface="Times New Roman" pitchFamily="18" charset="0"/>
                <a:ea typeface="Times New Roman" pitchFamily="18" charset="0"/>
                <a:cs typeface="Simplified Arabic" pitchFamily="18" charset="-78"/>
              </a:rPr>
              <a:t>رخص الأيدي العاملة اليابانية خاصة في بداية فترة زحف الصادرات اليابانية إلى الأسواق الخارجية، ( لا يمكن اخذ هذا العنصر في الاعتبار في التسعينات حيث تتجه أجور العمال اليابانيين إلى المساواة مع عمال الغرب ) .</a:t>
            </a:r>
            <a:endParaRPr lang="en-US" sz="1300" b="1" smtClean="0">
              <a:latin typeface="Times New Roman" pitchFamily="18" charset="0"/>
              <a:ea typeface="Times New Roman" pitchFamily="18" charset="0"/>
              <a:cs typeface="Simplified Arabic" pitchFamily="18" charset="-78"/>
            </a:endParaRPr>
          </a:p>
          <a:p>
            <a:pPr marL="808038" indent="-808038" algn="just" eaLnBrk="1" hangingPunct="1">
              <a:spcBef>
                <a:spcPct val="0"/>
              </a:spcBef>
              <a:buFont typeface="Arial" pitchFamily="34" charset="0"/>
              <a:buNone/>
              <a:tabLst>
                <a:tab pos="336550" algn="l"/>
                <a:tab pos="565150" algn="l"/>
                <a:tab pos="4451350" algn="l"/>
              </a:tabLst>
            </a:pPr>
            <a:r>
              <a:rPr lang="ar-EG" sz="2200" b="1" smtClean="0">
                <a:latin typeface="Times New Roman" pitchFamily="18" charset="0"/>
                <a:ea typeface="Times New Roman" pitchFamily="18" charset="0"/>
                <a:cs typeface="Simplified Arabic" pitchFamily="18" charset="-78"/>
              </a:rPr>
              <a:t>* </a:t>
            </a:r>
            <a:r>
              <a:rPr lang="ar-SA" sz="2200" b="1" smtClean="0">
                <a:latin typeface="Times New Roman" pitchFamily="18" charset="0"/>
                <a:ea typeface="Times New Roman" pitchFamily="18" charset="0"/>
                <a:cs typeface="Simplified Arabic" pitchFamily="18" charset="-78"/>
              </a:rPr>
              <a:t>تصميم وتخطيط المصانع اليابانية بحيث تتبع أسلوب الإنتاج الكبير الأمر الذي يلعب دورا هاما في تخفيض التكاليف . </a:t>
            </a:r>
            <a:endParaRPr lang="en-US" sz="1300" b="1" smtClean="0">
              <a:latin typeface="Times New Roman" pitchFamily="18" charset="0"/>
              <a:ea typeface="Times New Roman" pitchFamily="18" charset="0"/>
              <a:cs typeface="Simplified Arabic" pitchFamily="18" charset="-78"/>
            </a:endParaRPr>
          </a:p>
          <a:p>
            <a:pPr marL="808038" indent="-808038" algn="just" eaLnBrk="1" hangingPunct="1">
              <a:spcBef>
                <a:spcPct val="0"/>
              </a:spcBef>
              <a:buFont typeface="Arial" pitchFamily="34" charset="0"/>
              <a:buNone/>
              <a:tabLst>
                <a:tab pos="336550" algn="l"/>
                <a:tab pos="565150" algn="l"/>
                <a:tab pos="4451350" algn="l"/>
              </a:tabLst>
            </a:pPr>
            <a:r>
              <a:rPr lang="ar-EG" sz="2200" b="1" smtClean="0">
                <a:latin typeface="Times New Roman" pitchFamily="18" charset="0"/>
                <a:ea typeface="Times New Roman" pitchFamily="18" charset="0"/>
                <a:cs typeface="Simplified Arabic" pitchFamily="18" charset="-78"/>
              </a:rPr>
              <a:t>* </a:t>
            </a:r>
            <a:r>
              <a:rPr lang="ar-SA" sz="2200" b="1" smtClean="0">
                <a:latin typeface="Times New Roman" pitchFamily="18" charset="0"/>
                <a:ea typeface="Times New Roman" pitchFamily="18" charset="0"/>
                <a:cs typeface="Simplified Arabic" pitchFamily="18" charset="-78"/>
              </a:rPr>
              <a:t>تصدير التكنولوجيا إلى الخارج وهذا لا يحتاج إلى ثروات طبيعية أو مواد خام ويدر في الوقت نفسه أرباحا طائلة . </a:t>
            </a:r>
            <a:endParaRPr lang="en-US" sz="1300" b="1" smtClean="0">
              <a:latin typeface="Times New Roman" pitchFamily="18" charset="0"/>
              <a:ea typeface="Times New Roman" pitchFamily="18" charset="0"/>
              <a:cs typeface="Simplified Arabic" pitchFamily="18" charset="-78"/>
            </a:endParaRPr>
          </a:p>
          <a:p>
            <a:pPr marL="808038" indent="-808038" algn="just" eaLnBrk="1" hangingPunct="1">
              <a:spcBef>
                <a:spcPct val="0"/>
              </a:spcBef>
              <a:buFont typeface="Arial" pitchFamily="34" charset="0"/>
              <a:buNone/>
              <a:tabLst>
                <a:tab pos="336550" algn="l"/>
                <a:tab pos="565150" algn="l"/>
                <a:tab pos="4451350" algn="l"/>
              </a:tabLst>
            </a:pPr>
            <a:r>
              <a:rPr lang="ar-EG" sz="2200" b="1" smtClean="0">
                <a:latin typeface="Times New Roman" pitchFamily="18" charset="0"/>
                <a:ea typeface="Times New Roman" pitchFamily="18" charset="0"/>
                <a:cs typeface="Simplified Arabic" pitchFamily="18" charset="-78"/>
              </a:rPr>
              <a:t>* </a:t>
            </a:r>
            <a:r>
              <a:rPr lang="ar-SA" sz="2200" b="1" smtClean="0">
                <a:latin typeface="Times New Roman" pitchFamily="18" charset="0"/>
                <a:ea typeface="Times New Roman" pitchFamily="18" charset="0"/>
                <a:cs typeface="Simplified Arabic" pitchFamily="18" charset="-78"/>
              </a:rPr>
              <a:t>بناء مصانع البتروكيماويات ومصافي تكرير البترول بالقرب من المناطق الساحلية، وهذا يؤدي إلى خفض تكاليف الشحن الداخلي، وأيضاً خفض تكاليف المواد البتروكيماوية التي تصدرها اليابان . </a:t>
            </a:r>
            <a:endParaRPr lang="en-US" sz="1300" b="1" smtClean="0">
              <a:latin typeface="Times New Roman" pitchFamily="18" charset="0"/>
              <a:ea typeface="Times New Roman" pitchFamily="18" charset="0"/>
              <a:cs typeface="Simplified Arabic" pitchFamily="18" charset="-78"/>
            </a:endParaRPr>
          </a:p>
          <a:p>
            <a:pPr marL="808038" indent="-808038" algn="ctr" eaLnBrk="1" hangingPunct="1">
              <a:spcBef>
                <a:spcPct val="0"/>
              </a:spcBef>
              <a:buFont typeface="Arial" pitchFamily="34" charset="0"/>
              <a:buNone/>
              <a:tabLst>
                <a:tab pos="336550" algn="l"/>
                <a:tab pos="565150" algn="l"/>
                <a:tab pos="4451350" algn="l"/>
              </a:tabLst>
            </a:pPr>
            <a:r>
              <a:rPr lang="ar-EG" sz="2800" b="1" smtClean="0">
                <a:solidFill>
                  <a:srgbClr val="FF0000"/>
                </a:solidFill>
                <a:latin typeface="Monotype Corsiva" pitchFamily="66" charset="0"/>
                <a:ea typeface="Times New Roman" pitchFamily="18" charset="0"/>
                <a:cs typeface="Monotype Koufi"/>
              </a:rPr>
              <a:t>*</a:t>
            </a:r>
            <a:r>
              <a:rPr lang="ar-SA" sz="2800" b="1" smtClean="0">
                <a:solidFill>
                  <a:srgbClr val="FF0000"/>
                </a:solidFill>
                <a:latin typeface="Monotype Corsiva" pitchFamily="66" charset="0"/>
                <a:ea typeface="Times New Roman" pitchFamily="18" charset="0"/>
                <a:cs typeface="Monotype Koufi"/>
              </a:rPr>
              <a:t>عبارة صنع في اليابان تعني الجودة</a:t>
            </a:r>
            <a:r>
              <a:rPr lang="ar-EG" sz="2800" b="1" smtClean="0">
                <a:solidFill>
                  <a:srgbClr val="FF0000"/>
                </a:solidFill>
                <a:latin typeface="Monotype Corsiva" pitchFamily="66" charset="0"/>
                <a:ea typeface="Times New Roman" pitchFamily="18" charset="0"/>
                <a:cs typeface="Monotype Koufi"/>
              </a:rPr>
              <a:t>*</a:t>
            </a:r>
            <a:endParaRPr lang="en-US" sz="1600" b="1" smtClean="0">
              <a:solidFill>
                <a:srgbClr val="FF0000"/>
              </a:solidFill>
              <a:latin typeface="Times New Roman" pitchFamily="18" charset="0"/>
              <a:ea typeface="Times New Roman" pitchFamily="18" charset="0"/>
              <a:cs typeface="Simplified Arabic" pitchFamily="18" charset="-78"/>
            </a:endParaRPr>
          </a:p>
        </p:txBody>
      </p:sp>
    </p:spTree>
    <p:extLst>
      <p:ext uri="{BB962C8B-B14F-4D97-AF65-F5344CB8AC3E}">
        <p14:creationId xmlns:p14="http://schemas.microsoft.com/office/powerpoint/2010/main" val="1051241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ar-SA" b="1" smtClean="0">
                <a:latin typeface="Times New Roman" pitchFamily="18" charset="0"/>
                <a:ea typeface="Times New Roman" pitchFamily="18" charset="0"/>
                <a:cs typeface="Simplified Arabic" pitchFamily="18" charset="-78"/>
              </a:rPr>
              <a:t>منطلقات </a:t>
            </a:r>
            <a:r>
              <a:rPr lang="ar-SA" b="1" smtClean="0">
                <a:latin typeface="Times New Roman" pitchFamily="18" charset="0"/>
                <a:ea typeface="Times New Roman" pitchFamily="18" charset="0"/>
                <a:cs typeface="PT Bold Heading"/>
              </a:rPr>
              <a:t>التعليم في اليابان : </a:t>
            </a:r>
            <a:endParaRPr lang="ar-EG" b="1" smtClean="0"/>
          </a:p>
        </p:txBody>
      </p:sp>
      <p:sp>
        <p:nvSpPr>
          <p:cNvPr id="3" name="Content Placeholder 2"/>
          <p:cNvSpPr>
            <a:spLocks noGrp="1"/>
          </p:cNvSpPr>
          <p:nvPr>
            <p:ph idx="1"/>
          </p:nvPr>
        </p:nvSpPr>
        <p:spPr>
          <a:xfrm>
            <a:off x="323850" y="1341438"/>
            <a:ext cx="8362950" cy="5183187"/>
          </a:xfrm>
        </p:spPr>
        <p:txBody>
          <a:bodyPr rtlCol="1">
            <a:normAutofit fontScale="92500" lnSpcReduction="10000"/>
          </a:bodyPr>
          <a:lstStyle/>
          <a:p>
            <a:pPr algn="just" eaLnBrk="1" fontAlgn="auto" hangingPunct="1">
              <a:lnSpc>
                <a:spcPct val="120000"/>
              </a:lnSpc>
              <a:spcBef>
                <a:spcPts val="0"/>
              </a:spcBef>
              <a:spcAft>
                <a:spcPts val="0"/>
              </a:spcAft>
              <a:buFont typeface="Times New Roman"/>
              <a:buChar char="-"/>
              <a:defRPr/>
            </a:pPr>
            <a:r>
              <a:rPr lang="ar-SA" b="1" dirty="0" smtClean="0">
                <a:latin typeface="Times New Roman"/>
                <a:ea typeface="Times New Roman"/>
                <a:cs typeface="Simplified Arabic"/>
              </a:rPr>
              <a:t>الاهتمام بالمناخ الذي يوفر قدراً من المسئولية للتلاميذ داخل المدرسة بجانب إحساسهم بأنهم يعيشون مع معلمهم . </a:t>
            </a:r>
            <a:endParaRPr lang="en-US" sz="1800" b="1" dirty="0" smtClean="0">
              <a:latin typeface="Times New Roman"/>
              <a:ea typeface="Times New Roman"/>
              <a:cs typeface="Simplified Arabic"/>
            </a:endParaRPr>
          </a:p>
          <a:p>
            <a:pPr algn="just" eaLnBrk="1" fontAlgn="auto" hangingPunct="1">
              <a:lnSpc>
                <a:spcPct val="120000"/>
              </a:lnSpc>
              <a:spcBef>
                <a:spcPts val="0"/>
              </a:spcBef>
              <a:spcAft>
                <a:spcPts val="0"/>
              </a:spcAft>
              <a:buFont typeface="Times New Roman"/>
              <a:buChar char="-"/>
              <a:defRPr/>
            </a:pPr>
            <a:r>
              <a:rPr lang="ar-SA" b="1" dirty="0" smtClean="0">
                <a:latin typeface="Times New Roman"/>
                <a:ea typeface="Times New Roman"/>
                <a:cs typeface="Simplified Arabic"/>
              </a:rPr>
              <a:t>المعلم والتلاميذ يعيشون معاً في تجربة حياة، فهم يحفرون المزرعة، ويزرعون الزهور، والمعلمون يحرسون المدرسة، والتلاميذ يكنسون ويمسحون المدرسة حتى تصبح نظيفة . </a:t>
            </a:r>
            <a:endParaRPr lang="en-US" sz="1800" b="1" dirty="0" smtClean="0">
              <a:latin typeface="Times New Roman"/>
              <a:ea typeface="Times New Roman"/>
              <a:cs typeface="Simplified Arabic"/>
            </a:endParaRPr>
          </a:p>
          <a:p>
            <a:pPr algn="just" eaLnBrk="1" fontAlgn="auto" hangingPunct="1">
              <a:lnSpc>
                <a:spcPct val="120000"/>
              </a:lnSpc>
              <a:spcBef>
                <a:spcPts val="0"/>
              </a:spcBef>
              <a:spcAft>
                <a:spcPts val="0"/>
              </a:spcAft>
              <a:buFont typeface="Times New Roman"/>
              <a:buChar char="-"/>
              <a:defRPr/>
            </a:pPr>
            <a:r>
              <a:rPr lang="ar-SA" b="1" dirty="0" smtClean="0">
                <a:latin typeface="Times New Roman"/>
                <a:ea typeface="Times New Roman"/>
                <a:cs typeface="Simplified Arabic"/>
              </a:rPr>
              <a:t>التركيز على روح الفريق والعمل الجماعي حتى يتعلم التلميذ كيف يندمج مع الآخرين. </a:t>
            </a:r>
            <a:endParaRPr lang="en-US" sz="1800" b="1" dirty="0" smtClean="0">
              <a:latin typeface="Times New Roman"/>
              <a:ea typeface="Times New Roman"/>
              <a:cs typeface="Simplified Arabic"/>
            </a:endParaRPr>
          </a:p>
          <a:p>
            <a:pPr algn="just" eaLnBrk="1" fontAlgn="auto" hangingPunct="1">
              <a:lnSpc>
                <a:spcPct val="120000"/>
              </a:lnSpc>
              <a:spcBef>
                <a:spcPts val="0"/>
              </a:spcBef>
              <a:spcAft>
                <a:spcPts val="0"/>
              </a:spcAft>
              <a:buFont typeface="Times New Roman"/>
              <a:buChar char="-"/>
              <a:defRPr/>
            </a:pPr>
            <a:r>
              <a:rPr lang="ar-SA" b="1" dirty="0" smtClean="0">
                <a:latin typeface="Times New Roman"/>
                <a:ea typeface="Times New Roman"/>
                <a:cs typeface="Simplified Arabic"/>
              </a:rPr>
              <a:t>الاهتمام بتحسين العلاقة بين التلاميذ وبعضهم البعض. </a:t>
            </a:r>
            <a:endParaRPr lang="en-US" sz="1800" b="1" dirty="0" smtClean="0">
              <a:latin typeface="Times New Roman"/>
              <a:ea typeface="Times New Roman"/>
              <a:cs typeface="Simplified Arabic"/>
            </a:endParaRPr>
          </a:p>
          <a:p>
            <a:pPr algn="just" eaLnBrk="1" fontAlgn="auto" hangingPunct="1">
              <a:lnSpc>
                <a:spcPct val="120000"/>
              </a:lnSpc>
              <a:spcBef>
                <a:spcPts val="0"/>
              </a:spcBef>
              <a:spcAft>
                <a:spcPts val="0"/>
              </a:spcAft>
              <a:buFont typeface="Times New Roman"/>
              <a:buChar char="-"/>
              <a:defRPr/>
            </a:pPr>
            <a:r>
              <a:rPr lang="ar-SA" b="1" dirty="0" smtClean="0">
                <a:latin typeface="Times New Roman"/>
                <a:ea typeface="Times New Roman"/>
                <a:cs typeface="Simplified Arabic"/>
              </a:rPr>
              <a:t>الاهتمام بوضع ومكانة المعلم على المستوى الاجتماعي أوالاقتصادي. </a:t>
            </a:r>
            <a:endParaRPr lang="en-US" sz="1800" b="1" dirty="0" smtClean="0">
              <a:latin typeface="Times New Roman"/>
              <a:ea typeface="Times New Roman"/>
              <a:cs typeface="Simplified Arabic"/>
            </a:endParaRPr>
          </a:p>
        </p:txBody>
      </p:sp>
    </p:spTree>
    <p:extLst>
      <p:ext uri="{BB962C8B-B14F-4D97-AF65-F5344CB8AC3E}">
        <p14:creationId xmlns:p14="http://schemas.microsoft.com/office/powerpoint/2010/main" val="2532547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ar-SA" b="1" smtClean="0">
                <a:solidFill>
                  <a:srgbClr val="FF0000"/>
                </a:solidFill>
                <a:latin typeface="Monotype Corsiva" pitchFamily="66" charset="0"/>
                <a:ea typeface="Times New Roman" pitchFamily="18" charset="0"/>
                <a:cs typeface="PT Bold Heading"/>
              </a:rPr>
              <a:t>خصائص </a:t>
            </a:r>
            <a:r>
              <a:rPr lang="ar-EG" b="1" smtClean="0">
                <a:solidFill>
                  <a:srgbClr val="FF0000"/>
                </a:solidFill>
                <a:latin typeface="Monotype Corsiva" pitchFamily="66" charset="0"/>
                <a:ea typeface="Times New Roman" pitchFamily="18" charset="0"/>
                <a:cs typeface="PT Bold Heading"/>
              </a:rPr>
              <a:t>نظام </a:t>
            </a:r>
            <a:r>
              <a:rPr lang="ar-SA" b="1" smtClean="0">
                <a:solidFill>
                  <a:srgbClr val="FF0000"/>
                </a:solidFill>
                <a:latin typeface="Monotype Corsiva" pitchFamily="66" charset="0"/>
                <a:ea typeface="Times New Roman" pitchFamily="18" charset="0"/>
                <a:cs typeface="PT Bold Heading"/>
              </a:rPr>
              <a:t>التعليم في اليابان </a:t>
            </a:r>
            <a:endParaRPr lang="ar-EG" b="1" smtClean="0">
              <a:solidFill>
                <a:srgbClr val="FF0000"/>
              </a:solidFill>
              <a:ea typeface="Times New Roman" pitchFamily="18" charset="0"/>
              <a:cs typeface="PT Bold Heading"/>
            </a:endParaRPr>
          </a:p>
        </p:txBody>
      </p:sp>
      <p:sp>
        <p:nvSpPr>
          <p:cNvPr id="41987" name="Content Placeholder 2"/>
          <p:cNvSpPr>
            <a:spLocks noGrp="1"/>
          </p:cNvSpPr>
          <p:nvPr>
            <p:ph idx="1"/>
          </p:nvPr>
        </p:nvSpPr>
        <p:spPr/>
        <p:txBody>
          <a:bodyPr/>
          <a:lstStyle/>
          <a:p>
            <a:pPr marL="715963" indent="-608013" algn="just" eaLnBrk="1" hangingPunct="1">
              <a:lnSpc>
                <a:spcPct val="150000"/>
              </a:lnSpc>
              <a:spcBef>
                <a:spcPct val="0"/>
              </a:spcBef>
              <a:buFont typeface="Arial" pitchFamily="34" charset="0"/>
              <a:buNone/>
            </a:pPr>
            <a:r>
              <a:rPr lang="ar-SA" b="1" smtClean="0">
                <a:latin typeface="Times New Roman" pitchFamily="18" charset="0"/>
                <a:ea typeface="Times New Roman" pitchFamily="18" charset="0"/>
                <a:cs typeface="Simplified Arabic" pitchFamily="18" charset="-78"/>
              </a:rPr>
              <a:t>أ) المركزية واللامركزية . </a:t>
            </a:r>
            <a:endParaRPr lang="en-US" sz="1800" b="1" smtClean="0">
              <a:latin typeface="Times New Roman" pitchFamily="18" charset="0"/>
              <a:ea typeface="Times New Roman" pitchFamily="18" charset="0"/>
              <a:cs typeface="Simplified Arabic" pitchFamily="18" charset="-78"/>
            </a:endParaRPr>
          </a:p>
          <a:p>
            <a:pPr marL="715963" indent="-608013" algn="just" eaLnBrk="1" hangingPunct="1">
              <a:lnSpc>
                <a:spcPct val="150000"/>
              </a:lnSpc>
              <a:spcBef>
                <a:spcPct val="0"/>
              </a:spcBef>
              <a:buFont typeface="Arial" pitchFamily="34" charset="0"/>
              <a:buNone/>
            </a:pPr>
            <a:r>
              <a:rPr lang="ar-SA" b="1" smtClean="0">
                <a:latin typeface="Times New Roman" pitchFamily="18" charset="0"/>
                <a:ea typeface="Times New Roman" pitchFamily="18" charset="0"/>
                <a:cs typeface="Simplified Arabic" pitchFamily="18" charset="-78"/>
              </a:rPr>
              <a:t>ب) روح الجماعة والعمل الجماعي والنظام والمسئولية . </a:t>
            </a:r>
            <a:endParaRPr lang="en-US" sz="1800" b="1" smtClean="0">
              <a:latin typeface="Times New Roman" pitchFamily="18" charset="0"/>
              <a:ea typeface="Times New Roman" pitchFamily="18" charset="0"/>
              <a:cs typeface="Simplified Arabic" pitchFamily="18" charset="-78"/>
            </a:endParaRPr>
          </a:p>
          <a:p>
            <a:pPr marL="715963" indent="-608013" algn="just" eaLnBrk="1" hangingPunct="1">
              <a:lnSpc>
                <a:spcPct val="150000"/>
              </a:lnSpc>
              <a:spcBef>
                <a:spcPct val="0"/>
              </a:spcBef>
              <a:buFont typeface="Arial" pitchFamily="34" charset="0"/>
              <a:buNone/>
            </a:pPr>
            <a:r>
              <a:rPr lang="ar-SA" b="1" smtClean="0">
                <a:latin typeface="Times New Roman" pitchFamily="18" charset="0"/>
                <a:ea typeface="Times New Roman" pitchFamily="18" charset="0"/>
                <a:cs typeface="Simplified Arabic" pitchFamily="18" charset="-78"/>
              </a:rPr>
              <a:t>ج) الجد والاجتهاد أهم من الموهبة والذكاء . </a:t>
            </a:r>
            <a:endParaRPr lang="en-US" sz="1800" b="1" smtClean="0">
              <a:latin typeface="Times New Roman" pitchFamily="18" charset="0"/>
              <a:ea typeface="Times New Roman" pitchFamily="18" charset="0"/>
              <a:cs typeface="Simplified Arabic" pitchFamily="18" charset="-78"/>
            </a:endParaRPr>
          </a:p>
          <a:p>
            <a:pPr marL="715963" indent="-608013" algn="just" eaLnBrk="1" hangingPunct="1">
              <a:lnSpc>
                <a:spcPct val="150000"/>
              </a:lnSpc>
              <a:spcBef>
                <a:spcPct val="0"/>
              </a:spcBef>
              <a:buFont typeface="Arial" pitchFamily="34" charset="0"/>
              <a:buNone/>
            </a:pPr>
            <a:r>
              <a:rPr lang="ar-SA" b="1" smtClean="0">
                <a:latin typeface="Times New Roman" pitchFamily="18" charset="0"/>
                <a:ea typeface="Times New Roman" pitchFamily="18" charset="0"/>
                <a:cs typeface="Simplified Arabic" pitchFamily="18" charset="-78"/>
              </a:rPr>
              <a:t>د) الكم المعرفي دلاله على ثقل العبء الدراسي . </a:t>
            </a:r>
            <a:endParaRPr lang="en-US" sz="1800" b="1" smtClean="0">
              <a:latin typeface="Times New Roman" pitchFamily="18" charset="0"/>
              <a:ea typeface="Times New Roman" pitchFamily="18" charset="0"/>
              <a:cs typeface="Simplified Arabic" pitchFamily="18" charset="-78"/>
            </a:endParaRPr>
          </a:p>
          <a:p>
            <a:pPr marL="715963" indent="-608013" algn="just" eaLnBrk="1" hangingPunct="1">
              <a:lnSpc>
                <a:spcPct val="150000"/>
              </a:lnSpc>
              <a:spcBef>
                <a:spcPct val="0"/>
              </a:spcBef>
              <a:buFont typeface="Arial" pitchFamily="34" charset="0"/>
              <a:buNone/>
            </a:pPr>
            <a:r>
              <a:rPr lang="ar-SA" b="1" smtClean="0">
                <a:latin typeface="Times New Roman" pitchFamily="18" charset="0"/>
                <a:ea typeface="Times New Roman" pitchFamily="18" charset="0"/>
                <a:cs typeface="Simplified Arabic" pitchFamily="18" charset="-78"/>
              </a:rPr>
              <a:t>هـ) الحماس الشديد من الطلاب وأولياء الأمور من التعليم يقابله مكانة مرموقة للمعلم .</a:t>
            </a:r>
            <a:endParaRPr lang="en-US" sz="1800" b="1" smtClean="0">
              <a:latin typeface="Times New Roman" pitchFamily="18" charset="0"/>
              <a:ea typeface="Times New Roman" pitchFamily="18" charset="0"/>
              <a:cs typeface="Simplified Arabic" pitchFamily="18" charset="-78"/>
            </a:endParaRPr>
          </a:p>
        </p:txBody>
      </p:sp>
    </p:spTree>
    <p:extLst>
      <p:ext uri="{BB962C8B-B14F-4D97-AF65-F5344CB8AC3E}">
        <p14:creationId xmlns:p14="http://schemas.microsoft.com/office/powerpoint/2010/main" val="1132853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ar-EG" b="1" smtClean="0"/>
              <a:t>مراحل التعليم الياباني </a:t>
            </a:r>
          </a:p>
        </p:txBody>
      </p:sp>
      <p:sp>
        <p:nvSpPr>
          <p:cNvPr id="43011" name="Content Placeholder 2"/>
          <p:cNvSpPr>
            <a:spLocks noGrp="1"/>
          </p:cNvSpPr>
          <p:nvPr>
            <p:ph idx="1"/>
          </p:nvPr>
        </p:nvSpPr>
        <p:spPr/>
        <p:txBody>
          <a:bodyPr/>
          <a:lstStyle/>
          <a:p>
            <a:pPr eaLnBrk="1" hangingPunct="1">
              <a:lnSpc>
                <a:spcPct val="150000"/>
              </a:lnSpc>
              <a:spcBef>
                <a:spcPct val="0"/>
              </a:spcBef>
            </a:pPr>
            <a:r>
              <a:rPr lang="ar-EG" b="1" smtClean="0">
                <a:cs typeface="Times New Roman" pitchFamily="18" charset="0"/>
              </a:rPr>
              <a:t>التعليم الابتدائي الذي يستمر لمدة 6سنوات </a:t>
            </a:r>
          </a:p>
          <a:p>
            <a:pPr eaLnBrk="1" hangingPunct="1">
              <a:lnSpc>
                <a:spcPct val="150000"/>
              </a:lnSpc>
              <a:spcBef>
                <a:spcPct val="0"/>
              </a:spcBef>
            </a:pPr>
            <a:r>
              <a:rPr lang="ar-EG" b="1" smtClean="0">
                <a:cs typeface="Times New Roman" pitchFamily="18" charset="0"/>
              </a:rPr>
              <a:t>التعليم المتوسط والذي يستمر لمدة 3 سنوات </a:t>
            </a:r>
          </a:p>
          <a:p>
            <a:pPr eaLnBrk="1" hangingPunct="1">
              <a:lnSpc>
                <a:spcPct val="150000"/>
              </a:lnSpc>
              <a:spcBef>
                <a:spcPct val="0"/>
              </a:spcBef>
            </a:pPr>
            <a:r>
              <a:rPr lang="ar-EG" b="1" smtClean="0">
                <a:cs typeface="Times New Roman" pitchFamily="18" charset="0"/>
              </a:rPr>
              <a:t>التعليم الثانوي لمدة 3 سنوات </a:t>
            </a:r>
          </a:p>
          <a:p>
            <a:pPr eaLnBrk="1" hangingPunct="1">
              <a:lnSpc>
                <a:spcPct val="150000"/>
              </a:lnSpc>
              <a:spcBef>
                <a:spcPct val="0"/>
              </a:spcBef>
            </a:pPr>
            <a:r>
              <a:rPr lang="ar-EG" b="1" smtClean="0">
                <a:cs typeface="Times New Roman" pitchFamily="18" charset="0"/>
              </a:rPr>
              <a:t>الجامعة لمدة 4 سنوات .</a:t>
            </a:r>
            <a:endParaRPr lang="ar-EG" b="1" smtClean="0"/>
          </a:p>
        </p:txBody>
      </p:sp>
    </p:spTree>
    <p:extLst>
      <p:ext uri="{BB962C8B-B14F-4D97-AF65-F5344CB8AC3E}">
        <p14:creationId xmlns:p14="http://schemas.microsoft.com/office/powerpoint/2010/main" val="35538913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ar-SA" b="1" smtClean="0">
                <a:solidFill>
                  <a:srgbClr val="FF0000"/>
                </a:solidFill>
                <a:latin typeface="Times New Roman" pitchFamily="18" charset="0"/>
                <a:ea typeface="Times New Roman" pitchFamily="18" charset="0"/>
                <a:cs typeface="Monotype Koufi"/>
              </a:rPr>
              <a:t>أهمية التعليم للمجتمع الياباني : </a:t>
            </a:r>
            <a:endParaRPr lang="ar-EG" b="1" smtClean="0">
              <a:solidFill>
                <a:srgbClr val="FF0000"/>
              </a:solidFill>
              <a:ea typeface="Times New Roman" pitchFamily="18" charset="0"/>
              <a:cs typeface="Monotype Koufi"/>
            </a:endParaRPr>
          </a:p>
        </p:txBody>
      </p:sp>
      <p:sp>
        <p:nvSpPr>
          <p:cNvPr id="3" name="Content Placeholder 2"/>
          <p:cNvSpPr>
            <a:spLocks noGrp="1"/>
          </p:cNvSpPr>
          <p:nvPr>
            <p:ph idx="1"/>
          </p:nvPr>
        </p:nvSpPr>
        <p:spPr/>
        <p:txBody>
          <a:bodyPr rtlCol="1">
            <a:normAutofit fontScale="92500" lnSpcReduction="20000"/>
          </a:bodyPr>
          <a:lstStyle/>
          <a:p>
            <a:pPr marL="715963" indent="-715963" algn="just" eaLnBrk="1" fontAlgn="auto" hangingPunct="1">
              <a:spcBef>
                <a:spcPts val="0"/>
              </a:spcBef>
              <a:spcAft>
                <a:spcPts val="0"/>
              </a:spcAft>
              <a:buFont typeface="Arial" pitchFamily="34" charset="0"/>
              <a:buNone/>
              <a:tabLst>
                <a:tab pos="107950" algn="l"/>
              </a:tabLst>
              <a:defRPr/>
            </a:pPr>
            <a:r>
              <a:rPr lang="ar-EG" b="1" dirty="0" smtClean="0">
                <a:latin typeface="Times New Roman"/>
                <a:ea typeface="Times New Roman"/>
                <a:cs typeface="Simplified Arabic"/>
              </a:rPr>
              <a:t># </a:t>
            </a:r>
            <a:r>
              <a:rPr lang="ar-SA" b="1" dirty="0" smtClean="0">
                <a:latin typeface="Times New Roman"/>
                <a:ea typeface="Times New Roman"/>
                <a:cs typeface="Simplified Arabic"/>
              </a:rPr>
              <a:t>تزويد المجتمع بالخبرات والمهارات الفنية والإدارية لدفع عجلة التنمية الاقتصادية نحو الأمام . </a:t>
            </a:r>
            <a:endParaRPr lang="en-US" sz="1800" b="1" dirty="0" smtClean="0">
              <a:latin typeface="Times New Roman"/>
              <a:ea typeface="Times New Roman"/>
              <a:cs typeface="Simplified Arabic"/>
            </a:endParaRPr>
          </a:p>
          <a:p>
            <a:pPr marL="715963" indent="-715963" algn="just" eaLnBrk="1" fontAlgn="auto" hangingPunct="1">
              <a:spcBef>
                <a:spcPts val="0"/>
              </a:spcBef>
              <a:spcAft>
                <a:spcPts val="0"/>
              </a:spcAft>
              <a:buFont typeface="Arial" pitchFamily="34" charset="0"/>
              <a:buNone/>
              <a:tabLst>
                <a:tab pos="107950" algn="l"/>
              </a:tabLst>
              <a:defRPr/>
            </a:pPr>
            <a:r>
              <a:rPr lang="ar-EG" b="1" dirty="0" smtClean="0">
                <a:latin typeface="Times New Roman"/>
                <a:ea typeface="Times New Roman"/>
                <a:cs typeface="Simplified Arabic"/>
              </a:rPr>
              <a:t># </a:t>
            </a:r>
            <a:r>
              <a:rPr lang="ar-SA" b="1" dirty="0" smtClean="0">
                <a:latin typeface="Times New Roman"/>
                <a:ea typeface="Times New Roman"/>
                <a:cs typeface="Simplified Arabic"/>
              </a:rPr>
              <a:t>إيجـاد حلـول علميـة للمشكـلات التـي تقـف عقبـة أمـام النمـو الاقتصـادي أو الاجتماعي. </a:t>
            </a:r>
            <a:endParaRPr lang="en-US" sz="1800" b="1" dirty="0" smtClean="0">
              <a:latin typeface="Times New Roman"/>
              <a:ea typeface="Times New Roman"/>
              <a:cs typeface="Simplified Arabic"/>
            </a:endParaRPr>
          </a:p>
          <a:p>
            <a:pPr marL="715963" indent="-715963" algn="just" eaLnBrk="1" fontAlgn="auto" hangingPunct="1">
              <a:spcBef>
                <a:spcPts val="0"/>
              </a:spcBef>
              <a:spcAft>
                <a:spcPts val="0"/>
              </a:spcAft>
              <a:buFont typeface="Arial" pitchFamily="34" charset="0"/>
              <a:buNone/>
              <a:tabLst>
                <a:tab pos="107950" algn="l"/>
              </a:tabLst>
              <a:defRPr/>
            </a:pPr>
            <a:r>
              <a:rPr lang="ar-EG" b="1" dirty="0" smtClean="0">
                <a:latin typeface="Times New Roman"/>
                <a:ea typeface="Times New Roman"/>
                <a:cs typeface="Simplified Arabic"/>
              </a:rPr>
              <a:t># </a:t>
            </a:r>
            <a:r>
              <a:rPr lang="ar-SA" b="1" dirty="0" smtClean="0">
                <a:latin typeface="Times New Roman"/>
                <a:ea typeface="Times New Roman"/>
                <a:cs typeface="Simplified Arabic"/>
              </a:rPr>
              <a:t>ترسيخ النظم والقيم والمعايير والاتجاهات اللازمة لتشجيع التقدم التقني ، حيث أن التقنية الحديثة وما تشملها من معرفة وخبرة وأساليب ووسائل هي وليدة تربية علمية صالحة تعطي العلوم الطبيعية والفنون التقنية والتطبيقية ما تستحق من اهتمام في مناهجها الدراسية . </a:t>
            </a:r>
            <a:endParaRPr lang="en-US" sz="1800" b="1" dirty="0" smtClean="0">
              <a:latin typeface="Times New Roman"/>
              <a:ea typeface="Times New Roman"/>
              <a:cs typeface="Simplified Arabic"/>
            </a:endParaRPr>
          </a:p>
          <a:p>
            <a:pPr marL="715963" indent="-715963" algn="just" eaLnBrk="1" fontAlgn="auto" hangingPunct="1">
              <a:spcBef>
                <a:spcPts val="0"/>
              </a:spcBef>
              <a:spcAft>
                <a:spcPts val="0"/>
              </a:spcAft>
              <a:buFont typeface="Arial" pitchFamily="34" charset="0"/>
              <a:buNone/>
              <a:tabLst>
                <a:tab pos="107950" algn="l"/>
              </a:tabLst>
              <a:defRPr/>
            </a:pPr>
            <a:r>
              <a:rPr lang="ar-EG" b="1" dirty="0" smtClean="0">
                <a:latin typeface="Times New Roman"/>
                <a:ea typeface="Times New Roman"/>
                <a:cs typeface="Simplified Arabic"/>
              </a:rPr>
              <a:t># تربية الوعي لدى الإنسان من خلال تدريبه على أساليب التنفيذ والمتابعة ، ومن ثم يستطيع أن يشارك في دفع عملية التنمية من أجل التغيير لكافة الأوضاع التي تسود المجتمع . </a:t>
            </a:r>
            <a:endParaRPr lang="en-US" sz="1800" b="1" dirty="0" smtClean="0">
              <a:latin typeface="Times New Roman"/>
              <a:ea typeface="Times New Roman"/>
              <a:cs typeface="Simplified Arabic"/>
            </a:endParaRPr>
          </a:p>
        </p:txBody>
      </p:sp>
    </p:spTree>
    <p:extLst>
      <p:ext uri="{BB962C8B-B14F-4D97-AF65-F5344CB8AC3E}">
        <p14:creationId xmlns:p14="http://schemas.microsoft.com/office/powerpoint/2010/main" val="32888385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ar-EG" b="1" smtClean="0">
                <a:solidFill>
                  <a:srgbClr val="7030A0"/>
                </a:solidFill>
                <a:latin typeface="Times New Roman" pitchFamily="18" charset="0"/>
                <a:ea typeface="Times New Roman" pitchFamily="18" charset="0"/>
                <a:cs typeface="PT Bold Heading"/>
              </a:rPr>
              <a:t>المعادلة اليابانية في تطوير التعليم </a:t>
            </a:r>
            <a:endParaRPr lang="ar-EG" b="1" smtClean="0">
              <a:solidFill>
                <a:srgbClr val="7030A0"/>
              </a:solidFill>
              <a:ea typeface="Times New Roman" pitchFamily="18" charset="0"/>
              <a:cs typeface="PT Bold Heading"/>
            </a:endParaRPr>
          </a:p>
        </p:txBody>
      </p:sp>
      <p:sp>
        <p:nvSpPr>
          <p:cNvPr id="3" name="Content Placeholder 2"/>
          <p:cNvSpPr>
            <a:spLocks noGrp="1"/>
          </p:cNvSpPr>
          <p:nvPr>
            <p:ph idx="1"/>
          </p:nvPr>
        </p:nvSpPr>
        <p:spPr>
          <a:xfrm>
            <a:off x="107950" y="2276475"/>
            <a:ext cx="8578850" cy="3849688"/>
          </a:xfrm>
        </p:spPr>
        <p:txBody>
          <a:bodyPr rtlCol="1">
            <a:normAutofit/>
          </a:bodyPr>
          <a:lstStyle/>
          <a:p>
            <a:pPr marL="1431925" indent="-1431925" eaLnBrk="1" fontAlgn="auto" hangingPunct="1">
              <a:lnSpc>
                <a:spcPct val="170000"/>
              </a:lnSpc>
              <a:spcBef>
                <a:spcPts val="0"/>
              </a:spcBef>
              <a:spcAft>
                <a:spcPts val="0"/>
              </a:spcAft>
              <a:buFont typeface="Arial" pitchFamily="34" charset="0"/>
              <a:buNone/>
              <a:defRPr/>
            </a:pPr>
            <a:r>
              <a:rPr lang="ar-EG" b="1" dirty="0" smtClean="0">
                <a:solidFill>
                  <a:srgbClr val="C00000"/>
                </a:solidFill>
                <a:latin typeface="Times New Roman"/>
                <a:ea typeface="Times New Roman"/>
                <a:cs typeface="Monotype Koufi"/>
              </a:rPr>
              <a:t>* المعلم</a:t>
            </a:r>
            <a:r>
              <a:rPr lang="ar-EG" b="1" dirty="0" smtClean="0">
                <a:solidFill>
                  <a:srgbClr val="C00000"/>
                </a:solidFill>
                <a:latin typeface="Times New Roman"/>
                <a:ea typeface="Times New Roman"/>
                <a:cs typeface="Mudir MT"/>
              </a:rPr>
              <a:t> = مرتب الوزراء + حصانة القضاء + مسرحة المناهج.</a:t>
            </a:r>
            <a:endParaRPr lang="en-US" sz="1800" b="1" dirty="0" smtClean="0">
              <a:solidFill>
                <a:srgbClr val="C00000"/>
              </a:solidFill>
              <a:latin typeface="Times New Roman"/>
              <a:ea typeface="Times New Roman"/>
              <a:cs typeface="Simplified Arabic"/>
            </a:endParaRPr>
          </a:p>
          <a:p>
            <a:pPr marL="2422525" indent="-2422525" eaLnBrk="1" fontAlgn="auto" hangingPunct="1">
              <a:lnSpc>
                <a:spcPct val="170000"/>
              </a:lnSpc>
              <a:spcBef>
                <a:spcPts val="0"/>
              </a:spcBef>
              <a:spcAft>
                <a:spcPts val="0"/>
              </a:spcAft>
              <a:buFont typeface="Arial" pitchFamily="34" charset="0"/>
              <a:buNone/>
              <a:defRPr/>
            </a:pPr>
            <a:r>
              <a:rPr lang="ar-EG" b="1" dirty="0" smtClean="0">
                <a:solidFill>
                  <a:srgbClr val="FF0000"/>
                </a:solidFill>
                <a:latin typeface="Times New Roman"/>
                <a:ea typeface="Times New Roman"/>
                <a:cs typeface="Monotype Koufi"/>
              </a:rPr>
              <a:t>* التلميذ</a:t>
            </a:r>
            <a:r>
              <a:rPr lang="ar-EG" b="1" dirty="0" smtClean="0">
                <a:solidFill>
                  <a:srgbClr val="FF0000"/>
                </a:solidFill>
                <a:latin typeface="Times New Roman"/>
                <a:ea typeface="Times New Roman"/>
                <a:cs typeface="Mudir MT"/>
              </a:rPr>
              <a:t> = الانسنة + الحضرنة + العصرنة . </a:t>
            </a:r>
            <a:endParaRPr lang="en-US" sz="1800" b="1" dirty="0" smtClean="0">
              <a:solidFill>
                <a:srgbClr val="FF0000"/>
              </a:solidFill>
              <a:latin typeface="Times New Roman"/>
              <a:ea typeface="Times New Roman"/>
              <a:cs typeface="Simplified Arabic"/>
            </a:endParaRPr>
          </a:p>
          <a:p>
            <a:pPr marL="2422525" indent="-2422525" eaLnBrk="1" fontAlgn="auto" hangingPunct="1">
              <a:lnSpc>
                <a:spcPct val="170000"/>
              </a:lnSpc>
              <a:spcBef>
                <a:spcPts val="0"/>
              </a:spcBef>
              <a:spcAft>
                <a:spcPts val="0"/>
              </a:spcAft>
              <a:buFont typeface="Arial" pitchFamily="34" charset="0"/>
              <a:buNone/>
              <a:defRPr/>
            </a:pPr>
            <a:r>
              <a:rPr lang="ar-EG" b="1" dirty="0" smtClean="0">
                <a:solidFill>
                  <a:srgbClr val="002060"/>
                </a:solidFill>
                <a:latin typeface="Times New Roman"/>
                <a:ea typeface="Times New Roman"/>
                <a:cs typeface="Monotype Koufi"/>
              </a:rPr>
              <a:t>* القائد</a:t>
            </a:r>
            <a:r>
              <a:rPr lang="ar-EG" b="1" dirty="0" smtClean="0">
                <a:solidFill>
                  <a:srgbClr val="002060"/>
                </a:solidFill>
                <a:latin typeface="Times New Roman"/>
                <a:ea typeface="Times New Roman"/>
                <a:cs typeface="Mudir MT"/>
              </a:rPr>
              <a:t> = الهادفية + الإيجابية + الديمقراطية </a:t>
            </a:r>
            <a:endParaRPr lang="en-US" sz="1800" b="1" dirty="0" smtClean="0">
              <a:solidFill>
                <a:srgbClr val="002060"/>
              </a:solidFill>
              <a:latin typeface="Times New Roman"/>
              <a:ea typeface="Times New Roman"/>
              <a:cs typeface="Simplified Arabic"/>
            </a:endParaRPr>
          </a:p>
          <a:p>
            <a:pPr marL="2422525" indent="-2422525" eaLnBrk="1" fontAlgn="auto" hangingPunct="1">
              <a:lnSpc>
                <a:spcPct val="170000"/>
              </a:lnSpc>
              <a:spcBef>
                <a:spcPts val="0"/>
              </a:spcBef>
              <a:spcAft>
                <a:spcPts val="0"/>
              </a:spcAft>
              <a:buFont typeface="Arial" pitchFamily="34" charset="0"/>
              <a:buNone/>
              <a:defRPr/>
            </a:pPr>
            <a:r>
              <a:rPr lang="ar-EG" b="1" dirty="0" smtClean="0">
                <a:solidFill>
                  <a:srgbClr val="00B050"/>
                </a:solidFill>
                <a:latin typeface="Times New Roman"/>
                <a:ea typeface="Times New Roman"/>
                <a:cs typeface="Monotype Koufi"/>
              </a:rPr>
              <a:t>* المنهج الدراسي</a:t>
            </a:r>
            <a:r>
              <a:rPr lang="ar-EG" b="1" dirty="0" smtClean="0">
                <a:solidFill>
                  <a:srgbClr val="00B050"/>
                </a:solidFill>
                <a:latin typeface="Times New Roman"/>
                <a:ea typeface="Times New Roman"/>
                <a:cs typeface="Mudir MT"/>
              </a:rPr>
              <a:t> = الأيديولوجيا + التكنولوجيا + الايكولوجيا </a:t>
            </a:r>
            <a:endParaRPr lang="en-US" sz="1800" b="1" dirty="0" smtClean="0">
              <a:solidFill>
                <a:srgbClr val="00B050"/>
              </a:solidFill>
              <a:latin typeface="Times New Roman"/>
              <a:ea typeface="Times New Roman"/>
              <a:cs typeface="Simplified Arabic"/>
            </a:endParaRPr>
          </a:p>
        </p:txBody>
      </p:sp>
    </p:spTree>
    <p:extLst>
      <p:ext uri="{BB962C8B-B14F-4D97-AF65-F5344CB8AC3E}">
        <p14:creationId xmlns:p14="http://schemas.microsoft.com/office/powerpoint/2010/main" val="11259212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ar-EG" b="1" smtClean="0">
                <a:latin typeface="Times New Roman" pitchFamily="18" charset="0"/>
                <a:ea typeface="Times New Roman" pitchFamily="18" charset="0"/>
                <a:cs typeface="PT Bold Heading"/>
              </a:rPr>
              <a:t>إدارة وتمويل التعليم في اليابان </a:t>
            </a:r>
            <a:endParaRPr lang="ar-EG" b="1" smtClean="0">
              <a:ea typeface="Times New Roman" pitchFamily="18" charset="0"/>
              <a:cs typeface="PT Bold Heading"/>
            </a:endParaRPr>
          </a:p>
        </p:txBody>
      </p:sp>
      <p:sp>
        <p:nvSpPr>
          <p:cNvPr id="46083" name="Content Placeholder 2"/>
          <p:cNvSpPr>
            <a:spLocks noGrp="1"/>
          </p:cNvSpPr>
          <p:nvPr>
            <p:ph idx="1"/>
          </p:nvPr>
        </p:nvSpPr>
        <p:spPr>
          <a:xfrm>
            <a:off x="457200" y="1341438"/>
            <a:ext cx="8435975" cy="4784725"/>
          </a:xfrm>
        </p:spPr>
        <p:txBody>
          <a:bodyPr/>
          <a:lstStyle/>
          <a:p>
            <a:pPr marL="1249363" indent="-1249363" algn="just" eaLnBrk="1" hangingPunct="1">
              <a:spcBef>
                <a:spcPct val="0"/>
              </a:spcBef>
              <a:buFont typeface="Arial" pitchFamily="34" charset="0"/>
              <a:buNone/>
            </a:pPr>
            <a:r>
              <a:rPr lang="ar-EG" sz="2800" b="1" smtClean="0">
                <a:latin typeface="Times New Roman" pitchFamily="18" charset="0"/>
                <a:ea typeface="Times New Roman" pitchFamily="18" charset="0"/>
                <a:cs typeface="Simplified Arabic" pitchFamily="18" charset="-78"/>
              </a:rPr>
              <a:t>#</a:t>
            </a:r>
            <a:r>
              <a:rPr lang="ar-SA" sz="2800" b="1" smtClean="0">
                <a:latin typeface="Times New Roman" pitchFamily="18" charset="0"/>
                <a:ea typeface="Times New Roman" pitchFamily="18" charset="0"/>
                <a:cs typeface="Simplified Arabic" pitchFamily="18" charset="-78"/>
              </a:rPr>
              <a:t> </a:t>
            </a:r>
            <a:r>
              <a:rPr lang="ar-SA" sz="2800" b="1" smtClean="0">
                <a:solidFill>
                  <a:srgbClr val="C00000"/>
                </a:solidFill>
                <a:latin typeface="Times New Roman" pitchFamily="18" charset="0"/>
                <a:ea typeface="Times New Roman" pitchFamily="18" charset="0"/>
                <a:cs typeface="Monotype Koufi"/>
              </a:rPr>
              <a:t>المستوى الأول</a:t>
            </a:r>
            <a:r>
              <a:rPr lang="ar-SA" sz="2800" b="1" smtClean="0">
                <a:latin typeface="Times New Roman" pitchFamily="18" charset="0"/>
                <a:ea typeface="Times New Roman" pitchFamily="18" charset="0"/>
                <a:cs typeface="Monotype Koufi"/>
              </a:rPr>
              <a:t>:</a:t>
            </a:r>
            <a:r>
              <a:rPr lang="ar-SA" sz="2800" b="1" smtClean="0">
                <a:latin typeface="Times New Roman" pitchFamily="18" charset="0"/>
                <a:ea typeface="Times New Roman" pitchFamily="18" charset="0"/>
                <a:cs typeface="Simplified Arabic" pitchFamily="18" charset="-78"/>
              </a:rPr>
              <a:t> ويمثله الإدارة التعليمية على المستوى الوطني وهي الوزارة ويرأسها الوزير . </a:t>
            </a:r>
            <a:endParaRPr lang="en-US" sz="2800" b="1" smtClean="0">
              <a:latin typeface="Times New Roman" pitchFamily="18" charset="0"/>
              <a:ea typeface="Times New Roman" pitchFamily="18" charset="0"/>
              <a:cs typeface="Simplified Arabic" pitchFamily="18" charset="-78"/>
            </a:endParaRPr>
          </a:p>
          <a:p>
            <a:pPr marL="1249363" indent="-1249363" algn="just" eaLnBrk="1" hangingPunct="1">
              <a:spcBef>
                <a:spcPct val="0"/>
              </a:spcBef>
              <a:buFont typeface="Arial" pitchFamily="34" charset="0"/>
              <a:buNone/>
            </a:pPr>
            <a:r>
              <a:rPr lang="ar-EG" sz="2800" b="1" smtClean="0">
                <a:latin typeface="Times New Roman" pitchFamily="18" charset="0"/>
                <a:ea typeface="Times New Roman" pitchFamily="18" charset="0"/>
                <a:cs typeface="Monotype Koufi"/>
              </a:rPr>
              <a:t>#</a:t>
            </a:r>
            <a:r>
              <a:rPr lang="ar-SA" sz="2800" b="1" smtClean="0">
                <a:latin typeface="Times New Roman" pitchFamily="18" charset="0"/>
                <a:ea typeface="Times New Roman" pitchFamily="18" charset="0"/>
                <a:cs typeface="Monotype Koufi"/>
              </a:rPr>
              <a:t> </a:t>
            </a:r>
            <a:r>
              <a:rPr lang="ar-SA" sz="2800" b="1" smtClean="0">
                <a:solidFill>
                  <a:srgbClr val="C00000"/>
                </a:solidFill>
                <a:latin typeface="Times New Roman" pitchFamily="18" charset="0"/>
                <a:ea typeface="Times New Roman" pitchFamily="18" charset="0"/>
                <a:cs typeface="Monotype Koufi"/>
              </a:rPr>
              <a:t>المستوى الثاني</a:t>
            </a:r>
            <a:r>
              <a:rPr lang="ar-SA" sz="2800" b="1" smtClean="0">
                <a:latin typeface="Times New Roman" pitchFamily="18" charset="0"/>
                <a:ea typeface="Times New Roman" pitchFamily="18" charset="0"/>
                <a:cs typeface="Monotype Koufi"/>
              </a:rPr>
              <a:t>:</a:t>
            </a:r>
            <a:r>
              <a:rPr lang="ar-SA" sz="2800" b="1" smtClean="0">
                <a:latin typeface="Times New Roman" pitchFamily="18" charset="0"/>
                <a:ea typeface="Times New Roman" pitchFamily="18" charset="0"/>
                <a:cs typeface="Simplified Arabic" pitchFamily="18" charset="-78"/>
              </a:rPr>
              <a:t> ويمثله الإدارة التعليمية على المستوى الإقليمي وهي مجلس التعليم بالإقليم، ويعتبر مسئولاً عن تنفيذ وإدارة العمل التربوي والعلمي والثقافي بالإقليم ويرأسه حاكم الإقليم، وينتخب هذا الحاكم، وكذلك المركز الإقليمي، ومن قبل سكان الإقليم كل 4 سنوات. </a:t>
            </a:r>
            <a:endParaRPr lang="en-US" sz="2800" b="1" smtClean="0">
              <a:latin typeface="Times New Roman" pitchFamily="18" charset="0"/>
              <a:ea typeface="Times New Roman" pitchFamily="18" charset="0"/>
              <a:cs typeface="Simplified Arabic" pitchFamily="18" charset="-78"/>
            </a:endParaRPr>
          </a:p>
          <a:p>
            <a:pPr marL="1249363" indent="-1249363" algn="just" eaLnBrk="1" hangingPunct="1">
              <a:spcBef>
                <a:spcPct val="0"/>
              </a:spcBef>
              <a:buFont typeface="Arial" pitchFamily="34" charset="0"/>
              <a:buNone/>
            </a:pPr>
            <a:r>
              <a:rPr lang="ar-EG" sz="2800" b="1" smtClean="0">
                <a:latin typeface="Times New Roman" pitchFamily="18" charset="0"/>
                <a:ea typeface="Times New Roman" pitchFamily="18" charset="0"/>
                <a:cs typeface="Monotype Koufi"/>
              </a:rPr>
              <a:t>#</a:t>
            </a:r>
            <a:r>
              <a:rPr lang="ar-SA" sz="2800" b="1" smtClean="0">
                <a:latin typeface="Times New Roman" pitchFamily="18" charset="0"/>
                <a:ea typeface="Times New Roman" pitchFamily="18" charset="0"/>
                <a:cs typeface="Monotype Koufi"/>
              </a:rPr>
              <a:t> </a:t>
            </a:r>
            <a:r>
              <a:rPr lang="ar-SA" sz="2800" b="1" smtClean="0">
                <a:solidFill>
                  <a:srgbClr val="C00000"/>
                </a:solidFill>
                <a:latin typeface="Times New Roman" pitchFamily="18" charset="0"/>
                <a:ea typeface="Times New Roman" pitchFamily="18" charset="0"/>
                <a:cs typeface="Monotype Koufi"/>
              </a:rPr>
              <a:t>المستوى الثالث</a:t>
            </a:r>
            <a:r>
              <a:rPr lang="ar-SA" sz="2800" b="1" smtClean="0">
                <a:latin typeface="Times New Roman" pitchFamily="18" charset="0"/>
                <a:ea typeface="Times New Roman" pitchFamily="18" charset="0"/>
                <a:cs typeface="Monotype Koufi"/>
              </a:rPr>
              <a:t>:</a:t>
            </a:r>
            <a:r>
              <a:rPr lang="ar-SA" sz="2800" b="1" smtClean="0">
                <a:latin typeface="Times New Roman" pitchFamily="18" charset="0"/>
                <a:ea typeface="Times New Roman" pitchFamily="18" charset="0"/>
                <a:cs typeface="Simplified Arabic" pitchFamily="18" charset="-78"/>
              </a:rPr>
              <a:t> ويمثله الإدارة التعليمية على المستوى البلد المحلي، حيث أن لكل بلدية مجلس للتعليم مسئول عن إدارة شئون التعليم والعلوم والثقافة، ويشرف عليه المحافظ، ويتم انتخاب المحافظ وأعضاء مجلس الحكم المحلي من قبل السكان، واللذين يقومان بدورهما بتعيين أعضاء مجلس التعليم. </a:t>
            </a:r>
            <a:endParaRPr lang="en-US" sz="2800" b="1" smtClean="0">
              <a:latin typeface="Times New Roman" pitchFamily="18" charset="0"/>
              <a:ea typeface="Times New Roman" pitchFamily="18" charset="0"/>
              <a:cs typeface="Simplified Arabic" pitchFamily="18" charset="-78"/>
            </a:endParaRPr>
          </a:p>
        </p:txBody>
      </p:sp>
    </p:spTree>
    <p:extLst>
      <p:ext uri="{BB962C8B-B14F-4D97-AF65-F5344CB8AC3E}">
        <p14:creationId xmlns:p14="http://schemas.microsoft.com/office/powerpoint/2010/main" val="4134174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ar-SA" b="1" smtClean="0">
                <a:solidFill>
                  <a:srgbClr val="FF0000"/>
                </a:solidFill>
                <a:latin typeface="Times New Roman" pitchFamily="18" charset="0"/>
                <a:ea typeface="Times New Roman" pitchFamily="18" charset="0"/>
                <a:cs typeface="Monotype Koufi"/>
              </a:rPr>
              <a:t>* قالوا عن اليابان </a:t>
            </a:r>
            <a:endParaRPr lang="ar-EG" b="1" smtClean="0">
              <a:solidFill>
                <a:srgbClr val="FF0000"/>
              </a:solidFill>
              <a:ea typeface="Times New Roman" pitchFamily="18" charset="0"/>
              <a:cs typeface="Monotype Koufi"/>
            </a:endParaRPr>
          </a:p>
        </p:txBody>
      </p:sp>
      <p:sp>
        <p:nvSpPr>
          <p:cNvPr id="3" name="Content Placeholder 2"/>
          <p:cNvSpPr>
            <a:spLocks noGrp="1"/>
          </p:cNvSpPr>
          <p:nvPr>
            <p:ph idx="1"/>
          </p:nvPr>
        </p:nvSpPr>
        <p:spPr/>
        <p:txBody>
          <a:bodyPr rtlCol="1">
            <a:normAutofit/>
          </a:bodyPr>
          <a:lstStyle/>
          <a:p>
            <a:pPr algn="justLow" eaLnBrk="1" fontAlgn="auto" hangingPunct="1">
              <a:spcBef>
                <a:spcPts val="0"/>
              </a:spcBef>
              <a:spcAft>
                <a:spcPts val="0"/>
              </a:spcAft>
              <a:defRPr/>
            </a:pPr>
            <a:r>
              <a:rPr lang="ar-SA" b="1" dirty="0" smtClean="0">
                <a:solidFill>
                  <a:srgbClr val="7030A0"/>
                </a:solidFill>
                <a:latin typeface="Times New Roman"/>
                <a:ea typeface="Times New Roman"/>
                <a:cs typeface="Monotype Koufi"/>
              </a:rPr>
              <a:t>أنها تحمل مجموعة من الدلالات أهمها : </a:t>
            </a:r>
            <a:endParaRPr lang="en-US" b="1" dirty="0" smtClean="0">
              <a:solidFill>
                <a:srgbClr val="7030A0"/>
              </a:solidFill>
              <a:latin typeface="Times New Roman"/>
              <a:ea typeface="Times New Roman"/>
              <a:cs typeface="Simplified Arabic"/>
            </a:endParaRPr>
          </a:p>
          <a:p>
            <a:pPr marL="715963" indent="-623888" algn="just" eaLnBrk="1" fontAlgn="auto" hangingPunct="1">
              <a:spcBef>
                <a:spcPts val="0"/>
              </a:spcBef>
              <a:spcAft>
                <a:spcPts val="0"/>
              </a:spcAft>
              <a:buFont typeface="Arial" pitchFamily="34" charset="0"/>
              <a:buNone/>
              <a:defRPr/>
            </a:pPr>
            <a:r>
              <a:rPr lang="ar-SA" b="1" dirty="0" smtClean="0">
                <a:latin typeface="Times New Roman"/>
                <a:ea typeface="Times New Roman"/>
                <a:cs typeface="Monotype Koufi"/>
              </a:rPr>
              <a:t>- </a:t>
            </a:r>
            <a:r>
              <a:rPr lang="ar-SA" b="1" dirty="0" smtClean="0">
                <a:solidFill>
                  <a:srgbClr val="FF0000"/>
                </a:solidFill>
                <a:latin typeface="Times New Roman"/>
                <a:ea typeface="Times New Roman"/>
                <a:cs typeface="Monotype Koufi"/>
              </a:rPr>
              <a:t>الإنس</a:t>
            </a:r>
            <a:r>
              <a:rPr lang="ar-EG" b="1" dirty="0" smtClean="0">
                <a:solidFill>
                  <a:srgbClr val="FF0000"/>
                </a:solidFill>
                <a:latin typeface="Times New Roman"/>
                <a:ea typeface="Times New Roman"/>
                <a:cs typeface="Monotype Koufi"/>
              </a:rPr>
              <a:t>ـ</a:t>
            </a:r>
            <a:r>
              <a:rPr lang="ar-SA" b="1" dirty="0" smtClean="0">
                <a:solidFill>
                  <a:srgbClr val="FF0000"/>
                </a:solidFill>
                <a:latin typeface="Times New Roman"/>
                <a:ea typeface="Times New Roman"/>
                <a:cs typeface="Monotype Koufi"/>
              </a:rPr>
              <a:t>ـان</a:t>
            </a:r>
            <a:r>
              <a:rPr lang="ar-SA" b="1" dirty="0" smtClean="0">
                <a:latin typeface="Times New Roman"/>
                <a:ea typeface="Times New Roman"/>
                <a:cs typeface="Monotype Koufi"/>
              </a:rPr>
              <a:t>:</a:t>
            </a:r>
            <a:r>
              <a:rPr lang="ar-SA" b="1" dirty="0" smtClean="0">
                <a:latin typeface="Times New Roman"/>
                <a:ea typeface="Times New Roman"/>
                <a:cs typeface="Simplified Arabic"/>
              </a:rPr>
              <a:t> حيث التركيز على القيم. </a:t>
            </a:r>
            <a:endParaRPr lang="en-US" b="1" dirty="0" smtClean="0">
              <a:latin typeface="Times New Roman"/>
              <a:ea typeface="Times New Roman"/>
              <a:cs typeface="Simplified Arabic"/>
            </a:endParaRPr>
          </a:p>
          <a:p>
            <a:pPr marL="715963" indent="-623888" algn="just" eaLnBrk="1" fontAlgn="auto" hangingPunct="1">
              <a:spcBef>
                <a:spcPts val="0"/>
              </a:spcBef>
              <a:spcAft>
                <a:spcPts val="0"/>
              </a:spcAft>
              <a:buFont typeface="Arial" pitchFamily="34" charset="0"/>
              <a:buNone/>
              <a:defRPr/>
            </a:pPr>
            <a:r>
              <a:rPr lang="ar-SA" b="1" dirty="0" smtClean="0">
                <a:latin typeface="Times New Roman"/>
                <a:ea typeface="Times New Roman"/>
                <a:cs typeface="Monotype Koufi"/>
              </a:rPr>
              <a:t>- </a:t>
            </a:r>
            <a:r>
              <a:rPr lang="ar-SA" b="1" dirty="0" smtClean="0">
                <a:solidFill>
                  <a:srgbClr val="FF0000"/>
                </a:solidFill>
                <a:latin typeface="Times New Roman"/>
                <a:ea typeface="Times New Roman"/>
                <a:cs typeface="Monotype Koufi"/>
              </a:rPr>
              <a:t>الإبــداع</a:t>
            </a:r>
            <a:r>
              <a:rPr lang="ar-SA" b="1" dirty="0" smtClean="0">
                <a:latin typeface="Times New Roman"/>
                <a:ea typeface="Times New Roman"/>
                <a:cs typeface="Monotype Koufi"/>
              </a:rPr>
              <a:t>:</a:t>
            </a:r>
            <a:r>
              <a:rPr lang="ar-EG" b="1" dirty="0" smtClean="0">
                <a:latin typeface="Times New Roman"/>
                <a:ea typeface="Times New Roman"/>
                <a:cs typeface="Monotype Koufi"/>
              </a:rPr>
              <a:t>  </a:t>
            </a:r>
            <a:r>
              <a:rPr lang="ar-SA" b="1" dirty="0" smtClean="0">
                <a:latin typeface="Times New Roman"/>
                <a:ea typeface="Times New Roman"/>
                <a:cs typeface="Simplified Arabic"/>
              </a:rPr>
              <a:t>حيث التركيز على التجديد. </a:t>
            </a:r>
            <a:endParaRPr lang="en-US" b="1" dirty="0" smtClean="0">
              <a:latin typeface="Times New Roman"/>
              <a:ea typeface="Times New Roman"/>
              <a:cs typeface="Simplified Arabic"/>
            </a:endParaRPr>
          </a:p>
          <a:p>
            <a:pPr marL="715963" indent="-623888" algn="just" eaLnBrk="1" fontAlgn="auto" hangingPunct="1">
              <a:spcBef>
                <a:spcPts val="0"/>
              </a:spcBef>
              <a:spcAft>
                <a:spcPts val="0"/>
              </a:spcAft>
              <a:buFont typeface="Arial" pitchFamily="34" charset="0"/>
              <a:buNone/>
              <a:defRPr/>
            </a:pPr>
            <a:r>
              <a:rPr lang="ar-SA" b="1" dirty="0" smtClean="0">
                <a:latin typeface="Times New Roman"/>
                <a:ea typeface="Times New Roman"/>
                <a:cs typeface="Monotype Koufi"/>
              </a:rPr>
              <a:t>- </a:t>
            </a:r>
            <a:r>
              <a:rPr lang="ar-SA" b="1" dirty="0" smtClean="0">
                <a:solidFill>
                  <a:srgbClr val="FF0000"/>
                </a:solidFill>
                <a:latin typeface="Times New Roman"/>
                <a:ea typeface="Times New Roman"/>
                <a:cs typeface="Monotype Koufi"/>
              </a:rPr>
              <a:t>الواق</a:t>
            </a:r>
            <a:r>
              <a:rPr lang="ar-EG" b="1" dirty="0" smtClean="0">
                <a:solidFill>
                  <a:srgbClr val="FF0000"/>
                </a:solidFill>
                <a:latin typeface="Times New Roman"/>
                <a:ea typeface="Times New Roman"/>
                <a:cs typeface="Monotype Koufi"/>
              </a:rPr>
              <a:t>ـ</a:t>
            </a:r>
            <a:r>
              <a:rPr lang="ar-SA" b="1" dirty="0" smtClean="0">
                <a:solidFill>
                  <a:srgbClr val="FF0000"/>
                </a:solidFill>
                <a:latin typeface="Times New Roman"/>
                <a:ea typeface="Times New Roman"/>
                <a:cs typeface="Monotype Koufi"/>
              </a:rPr>
              <a:t>ــع</a:t>
            </a:r>
            <a:r>
              <a:rPr lang="ar-SA" b="1" dirty="0" smtClean="0">
                <a:latin typeface="Times New Roman"/>
                <a:ea typeface="Times New Roman"/>
                <a:cs typeface="Monotype Koufi"/>
              </a:rPr>
              <a:t>:</a:t>
            </a:r>
            <a:r>
              <a:rPr lang="ar-SA" b="1" dirty="0" smtClean="0">
                <a:latin typeface="Times New Roman"/>
                <a:ea typeface="Times New Roman"/>
                <a:cs typeface="Simplified Arabic"/>
              </a:rPr>
              <a:t> حيث التركيز على حسن التكيف مع المواقف. </a:t>
            </a:r>
            <a:endParaRPr lang="en-US" b="1" dirty="0" smtClean="0">
              <a:latin typeface="Times New Roman"/>
              <a:ea typeface="Times New Roman"/>
              <a:cs typeface="Simplified Arabic"/>
            </a:endParaRPr>
          </a:p>
          <a:p>
            <a:pPr marL="715963" indent="-623888" algn="just" eaLnBrk="1" fontAlgn="auto" hangingPunct="1">
              <a:spcBef>
                <a:spcPts val="0"/>
              </a:spcBef>
              <a:spcAft>
                <a:spcPts val="0"/>
              </a:spcAft>
              <a:buFont typeface="Arial" pitchFamily="34" charset="0"/>
              <a:buNone/>
              <a:defRPr/>
            </a:pPr>
            <a:r>
              <a:rPr lang="ar-SA" b="1" dirty="0" smtClean="0">
                <a:latin typeface="Times New Roman"/>
                <a:ea typeface="Times New Roman"/>
                <a:cs typeface="Monotype Koufi"/>
              </a:rPr>
              <a:t>- </a:t>
            </a:r>
            <a:r>
              <a:rPr lang="ar-SA" b="1" dirty="0" smtClean="0">
                <a:solidFill>
                  <a:srgbClr val="FF0000"/>
                </a:solidFill>
                <a:latin typeface="Times New Roman"/>
                <a:ea typeface="Times New Roman"/>
                <a:cs typeface="Monotype Koufi"/>
              </a:rPr>
              <a:t>التطويـر</a:t>
            </a:r>
            <a:r>
              <a:rPr lang="ar-SA" b="1" dirty="0" smtClean="0">
                <a:latin typeface="Times New Roman"/>
                <a:ea typeface="Times New Roman"/>
                <a:cs typeface="Monotype Koufi"/>
              </a:rPr>
              <a:t>:</a:t>
            </a:r>
            <a:r>
              <a:rPr lang="ar-SA" b="1" dirty="0" smtClean="0">
                <a:latin typeface="Times New Roman"/>
                <a:ea typeface="Times New Roman"/>
                <a:cs typeface="Simplified Arabic"/>
              </a:rPr>
              <a:t> حيث التركيز على توظيف مستجدات العصر.  </a:t>
            </a:r>
            <a:endParaRPr lang="en-US" b="1" dirty="0" smtClean="0">
              <a:latin typeface="Times New Roman"/>
              <a:ea typeface="Times New Roman"/>
              <a:cs typeface="Simplified Arabic"/>
            </a:endParaRPr>
          </a:p>
          <a:p>
            <a:pPr marL="715963" indent="-623888" algn="just" eaLnBrk="1" fontAlgn="auto" hangingPunct="1">
              <a:spcBef>
                <a:spcPts val="0"/>
              </a:spcBef>
              <a:spcAft>
                <a:spcPts val="0"/>
              </a:spcAft>
              <a:buFont typeface="Arial" pitchFamily="34" charset="0"/>
              <a:buNone/>
              <a:defRPr/>
            </a:pPr>
            <a:r>
              <a:rPr lang="ar-SA" b="1" dirty="0" smtClean="0">
                <a:latin typeface="Times New Roman"/>
                <a:ea typeface="Times New Roman"/>
                <a:cs typeface="Monotype Koufi"/>
              </a:rPr>
              <a:t>-</a:t>
            </a:r>
            <a:r>
              <a:rPr lang="ar-EG" b="1" dirty="0" smtClean="0">
                <a:latin typeface="Times New Roman"/>
                <a:ea typeface="Times New Roman"/>
                <a:cs typeface="Monotype Koufi"/>
              </a:rPr>
              <a:t> </a:t>
            </a:r>
            <a:r>
              <a:rPr lang="ar-SA" b="1" dirty="0" smtClean="0">
                <a:solidFill>
                  <a:srgbClr val="FF0000"/>
                </a:solidFill>
                <a:latin typeface="Times New Roman"/>
                <a:ea typeface="Times New Roman"/>
                <a:cs typeface="Monotype Koufi"/>
              </a:rPr>
              <a:t>الأسطورة</a:t>
            </a:r>
            <a:r>
              <a:rPr lang="ar-SA" b="1" dirty="0" smtClean="0">
                <a:latin typeface="Times New Roman"/>
                <a:ea typeface="Times New Roman"/>
                <a:cs typeface="Monotype Koufi"/>
              </a:rPr>
              <a:t>:</a:t>
            </a:r>
            <a:r>
              <a:rPr lang="ar-SA" b="1" dirty="0" smtClean="0">
                <a:latin typeface="Times New Roman"/>
                <a:ea typeface="Times New Roman"/>
                <a:cs typeface="Simplified Arabic"/>
              </a:rPr>
              <a:t> حيث التركيز على التحدي من اجل قهر المستحيل. </a:t>
            </a:r>
            <a:endParaRPr lang="en-US" b="1" dirty="0" smtClean="0">
              <a:latin typeface="Times New Roman"/>
              <a:ea typeface="Times New Roman"/>
              <a:cs typeface="Simplified Arabic"/>
            </a:endParaRPr>
          </a:p>
          <a:p>
            <a:pPr marL="715963" indent="-623888" eaLnBrk="1" fontAlgn="auto" hangingPunct="1">
              <a:spcBef>
                <a:spcPts val="0"/>
              </a:spcBef>
              <a:spcAft>
                <a:spcPts val="0"/>
              </a:spcAft>
              <a:buFont typeface="Arial" pitchFamily="34" charset="0"/>
              <a:buNone/>
              <a:defRPr/>
            </a:pPr>
            <a:r>
              <a:rPr lang="ar-EG" b="1" dirty="0" smtClean="0">
                <a:latin typeface="Times New Roman"/>
                <a:ea typeface="Times New Roman"/>
                <a:cs typeface="Monotype Koufi"/>
              </a:rPr>
              <a:t>- </a:t>
            </a:r>
            <a:r>
              <a:rPr lang="ar-EG" b="1" dirty="0" smtClean="0">
                <a:solidFill>
                  <a:srgbClr val="FF0000"/>
                </a:solidFill>
                <a:latin typeface="Times New Roman"/>
                <a:ea typeface="Times New Roman"/>
                <a:cs typeface="Monotype Koufi"/>
              </a:rPr>
              <a:t>المايسترو</a:t>
            </a:r>
            <a:r>
              <a:rPr lang="ar-EG" b="1" dirty="0" smtClean="0">
                <a:latin typeface="Times New Roman"/>
                <a:ea typeface="Times New Roman"/>
                <a:cs typeface="Monotype Koufi"/>
              </a:rPr>
              <a:t>:</a:t>
            </a:r>
            <a:r>
              <a:rPr lang="ar-EG" b="1" dirty="0" smtClean="0">
                <a:ea typeface="Times New Roman"/>
                <a:cs typeface="Times New Roman"/>
              </a:rPr>
              <a:t>	حيث التركيز على أن تكون اليابان دائماً بمثابة الدرس رقم (1). </a:t>
            </a:r>
            <a:endParaRPr lang="ar-EG" b="1" dirty="0" smtClean="0"/>
          </a:p>
        </p:txBody>
      </p:sp>
    </p:spTree>
    <p:extLst>
      <p:ext uri="{BB962C8B-B14F-4D97-AF65-F5344CB8AC3E}">
        <p14:creationId xmlns:p14="http://schemas.microsoft.com/office/powerpoint/2010/main" val="33648149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ar-EG" b="1" smtClean="0">
                <a:latin typeface="Times New Roman" pitchFamily="18" charset="0"/>
                <a:ea typeface="Times New Roman" pitchFamily="18" charset="0"/>
                <a:cs typeface="PT Bold Heading"/>
              </a:rPr>
              <a:t>إدارة وتمويل التعليم في اليابان </a:t>
            </a:r>
            <a:endParaRPr lang="ar-EG" b="1" smtClean="0">
              <a:ea typeface="Times New Roman" pitchFamily="18" charset="0"/>
              <a:cs typeface="PT Bold Heading"/>
            </a:endParaRPr>
          </a:p>
        </p:txBody>
      </p:sp>
      <p:sp>
        <p:nvSpPr>
          <p:cNvPr id="47107" name="Content Placeholder 2"/>
          <p:cNvSpPr>
            <a:spLocks noGrp="1"/>
          </p:cNvSpPr>
          <p:nvPr>
            <p:ph idx="1"/>
          </p:nvPr>
        </p:nvSpPr>
        <p:spPr>
          <a:xfrm>
            <a:off x="457200" y="1557338"/>
            <a:ext cx="8218488" cy="4568825"/>
          </a:xfrm>
        </p:spPr>
        <p:txBody>
          <a:bodyPr/>
          <a:lstStyle/>
          <a:p>
            <a:pPr marL="0" indent="0" algn="ctr" eaLnBrk="1" hangingPunct="1">
              <a:lnSpc>
                <a:spcPct val="120000"/>
              </a:lnSpc>
              <a:spcBef>
                <a:spcPct val="0"/>
              </a:spcBef>
              <a:buFont typeface="Arial" pitchFamily="34" charset="0"/>
              <a:buNone/>
            </a:pPr>
            <a:r>
              <a:rPr lang="ar-EG" b="1" smtClean="0">
                <a:latin typeface="Times New Roman" pitchFamily="18" charset="0"/>
                <a:ea typeface="Times New Roman" pitchFamily="18" charset="0"/>
                <a:cs typeface="Simplified Arabic" pitchFamily="18" charset="-78"/>
              </a:rPr>
              <a:t>تمويل التعليم في اليابان </a:t>
            </a:r>
          </a:p>
          <a:p>
            <a:pPr marL="0" indent="0" algn="ctr" eaLnBrk="1" hangingPunct="1">
              <a:lnSpc>
                <a:spcPct val="120000"/>
              </a:lnSpc>
              <a:spcBef>
                <a:spcPct val="0"/>
              </a:spcBef>
              <a:buFont typeface="Arial" pitchFamily="34" charset="0"/>
              <a:buNone/>
            </a:pPr>
            <a:r>
              <a:rPr lang="ar-EG" b="1" smtClean="0">
                <a:latin typeface="Times New Roman" pitchFamily="18" charset="0"/>
                <a:ea typeface="Times New Roman" pitchFamily="18" charset="0"/>
                <a:cs typeface="Simplified Arabic" pitchFamily="18" charset="-78"/>
              </a:rPr>
              <a:t>فيتم عن طريق المسئولية المشتركة بين السلطات المركزية الوطنية، والإقليمية، والمحلية، </a:t>
            </a:r>
          </a:p>
          <a:p>
            <a:pPr marL="0" indent="0" algn="ctr" eaLnBrk="1" hangingPunct="1">
              <a:lnSpc>
                <a:spcPct val="120000"/>
              </a:lnSpc>
              <a:spcBef>
                <a:spcPct val="0"/>
              </a:spcBef>
              <a:buFont typeface="Arial" pitchFamily="34" charset="0"/>
              <a:buNone/>
            </a:pPr>
            <a:r>
              <a:rPr lang="ar-EG" b="1" smtClean="0">
                <a:latin typeface="Times New Roman" pitchFamily="18" charset="0"/>
                <a:ea typeface="Times New Roman" pitchFamily="18" charset="0"/>
                <a:cs typeface="Simplified Arabic" pitchFamily="18" charset="-78"/>
              </a:rPr>
              <a:t>وتقدم كل سلطة الدعم المالي اللازم لمؤسساتها التعليمية، </a:t>
            </a:r>
          </a:p>
          <a:p>
            <a:pPr marL="0" indent="0" algn="ctr" eaLnBrk="1" hangingPunct="1">
              <a:lnSpc>
                <a:spcPct val="120000"/>
              </a:lnSpc>
              <a:spcBef>
                <a:spcPct val="0"/>
              </a:spcBef>
              <a:buFont typeface="Arial" pitchFamily="34" charset="0"/>
              <a:buNone/>
            </a:pPr>
            <a:r>
              <a:rPr lang="ar-EG" b="1" smtClean="0">
                <a:latin typeface="Times New Roman" pitchFamily="18" charset="0"/>
                <a:ea typeface="Times New Roman" pitchFamily="18" charset="0"/>
                <a:cs typeface="Simplified Arabic" pitchFamily="18" charset="-78"/>
              </a:rPr>
              <a:t>وذلك من خلال الضرائب ومصادر الدخل الأخرى الخاصة بها، </a:t>
            </a:r>
          </a:p>
          <a:p>
            <a:pPr marL="0" indent="0" algn="ctr" eaLnBrk="1" hangingPunct="1">
              <a:lnSpc>
                <a:spcPct val="120000"/>
              </a:lnSpc>
              <a:spcBef>
                <a:spcPct val="0"/>
              </a:spcBef>
              <a:buFont typeface="Arial" pitchFamily="34" charset="0"/>
              <a:buNone/>
            </a:pPr>
            <a:r>
              <a:rPr lang="ar-EG" b="1" smtClean="0">
                <a:latin typeface="Times New Roman" pitchFamily="18" charset="0"/>
                <a:ea typeface="Times New Roman" pitchFamily="18" charset="0"/>
                <a:cs typeface="Simplified Arabic" pitchFamily="18" charset="-78"/>
              </a:rPr>
              <a:t>ويعزز الآباء هذا التمويل بالمساهمة في رسوم التعليم، </a:t>
            </a:r>
          </a:p>
          <a:p>
            <a:pPr marL="0" indent="0" algn="ctr" eaLnBrk="1" hangingPunct="1">
              <a:lnSpc>
                <a:spcPct val="120000"/>
              </a:lnSpc>
              <a:spcBef>
                <a:spcPct val="0"/>
              </a:spcBef>
              <a:buFont typeface="Arial" pitchFamily="34" charset="0"/>
              <a:buNone/>
            </a:pPr>
            <a:r>
              <a:rPr lang="ar-EG" b="1" smtClean="0">
                <a:latin typeface="Times New Roman" pitchFamily="18" charset="0"/>
                <a:ea typeface="Times New Roman" pitchFamily="18" charset="0"/>
                <a:cs typeface="Simplified Arabic" pitchFamily="18" charset="-78"/>
              </a:rPr>
              <a:t>بالإضافة إلى مساهمة رجال الأعمال والصناعة</a:t>
            </a:r>
            <a:r>
              <a:rPr lang="ar-SA" b="1" smtClean="0">
                <a:latin typeface="Times New Roman" pitchFamily="18" charset="0"/>
                <a:ea typeface="Times New Roman" pitchFamily="18" charset="0"/>
                <a:cs typeface="Simplified Arabic" pitchFamily="18" charset="-78"/>
              </a:rPr>
              <a:t>. </a:t>
            </a:r>
            <a:endParaRPr lang="en-US" b="1" smtClean="0">
              <a:latin typeface="Times New Roman" pitchFamily="18" charset="0"/>
              <a:ea typeface="Times New Roman" pitchFamily="18" charset="0"/>
              <a:cs typeface="Simplified Arabic" pitchFamily="18" charset="-78"/>
            </a:endParaRPr>
          </a:p>
        </p:txBody>
      </p:sp>
    </p:spTree>
    <p:extLst>
      <p:ext uri="{BB962C8B-B14F-4D97-AF65-F5344CB8AC3E}">
        <p14:creationId xmlns:p14="http://schemas.microsoft.com/office/powerpoint/2010/main" val="4883235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r>
              <a:rPr lang="ar-EG" b="1" smtClean="0">
                <a:latin typeface="Times New Roman" pitchFamily="18" charset="0"/>
                <a:ea typeface="Times New Roman" pitchFamily="18" charset="0"/>
                <a:cs typeface="PT Bold Heading"/>
              </a:rPr>
              <a:t>إعداد المعلم وتدريبه في اليابان </a:t>
            </a:r>
            <a:endParaRPr lang="ar-EG" b="1" smtClean="0">
              <a:ea typeface="Times New Roman" pitchFamily="18" charset="0"/>
              <a:cs typeface="PT Bold Heading"/>
            </a:endParaRPr>
          </a:p>
        </p:txBody>
      </p:sp>
      <p:sp>
        <p:nvSpPr>
          <p:cNvPr id="48131" name="Content Placeholder 2"/>
          <p:cNvSpPr>
            <a:spLocks noGrp="1"/>
          </p:cNvSpPr>
          <p:nvPr>
            <p:ph idx="1"/>
          </p:nvPr>
        </p:nvSpPr>
        <p:spPr/>
        <p:txBody>
          <a:bodyPr/>
          <a:lstStyle/>
          <a:p>
            <a:pPr algn="just" eaLnBrk="1" hangingPunct="1">
              <a:lnSpc>
                <a:spcPct val="110000"/>
              </a:lnSpc>
              <a:spcBef>
                <a:spcPct val="0"/>
              </a:spcBef>
              <a:buFont typeface="Times New Roman" pitchFamily="18" charset="0"/>
              <a:buChar char="-"/>
            </a:pPr>
            <a:r>
              <a:rPr lang="ar-SA" sz="2800" b="1" smtClean="0">
                <a:solidFill>
                  <a:srgbClr val="C00000"/>
                </a:solidFill>
                <a:latin typeface="Times New Roman" pitchFamily="18" charset="0"/>
                <a:ea typeface="Times New Roman" pitchFamily="18" charset="0"/>
                <a:cs typeface="Simplified Arabic" pitchFamily="18" charset="-78"/>
              </a:rPr>
              <a:t>المعلم الذي يعمل في دور الحضانة ورياض الأطفال يجب أن يكون حاصلاً على درجة جامعية، وبالمثل المرحلة الابتدائية. </a:t>
            </a:r>
            <a:endParaRPr lang="en-US" sz="2800" b="1" smtClean="0">
              <a:solidFill>
                <a:srgbClr val="C00000"/>
              </a:solidFill>
              <a:latin typeface="Times New Roman" pitchFamily="18" charset="0"/>
              <a:ea typeface="Times New Roman" pitchFamily="18" charset="0"/>
              <a:cs typeface="Simplified Arabic" pitchFamily="18" charset="-78"/>
            </a:endParaRPr>
          </a:p>
          <a:p>
            <a:pPr algn="just" eaLnBrk="1" hangingPunct="1">
              <a:lnSpc>
                <a:spcPct val="110000"/>
              </a:lnSpc>
              <a:spcBef>
                <a:spcPct val="0"/>
              </a:spcBef>
              <a:buFont typeface="Times New Roman" pitchFamily="18" charset="0"/>
              <a:buChar char="-"/>
            </a:pPr>
            <a:r>
              <a:rPr lang="ar-SA" sz="2800" b="1" smtClean="0">
                <a:solidFill>
                  <a:srgbClr val="C00000"/>
                </a:solidFill>
                <a:latin typeface="Times New Roman" pitchFamily="18" charset="0"/>
                <a:ea typeface="Times New Roman" pitchFamily="18" charset="0"/>
                <a:cs typeface="Simplified Arabic" pitchFamily="18" charset="-78"/>
              </a:rPr>
              <a:t>المعلم الذي يعمل في المرحلة الثانوية يجب أن يكون حاصلاً على درجة الماجستير في التربية. </a:t>
            </a:r>
            <a:endParaRPr lang="ar-EG" sz="2800" b="1" smtClean="0">
              <a:solidFill>
                <a:srgbClr val="C00000"/>
              </a:solidFill>
              <a:latin typeface="Times New Roman" pitchFamily="18" charset="0"/>
              <a:ea typeface="Times New Roman" pitchFamily="18" charset="0"/>
              <a:cs typeface="Simplified Arabic" pitchFamily="18" charset="-78"/>
            </a:endParaRPr>
          </a:p>
          <a:p>
            <a:pPr algn="just" eaLnBrk="1" hangingPunct="1">
              <a:lnSpc>
                <a:spcPct val="110000"/>
              </a:lnSpc>
              <a:spcBef>
                <a:spcPct val="0"/>
              </a:spcBef>
              <a:buFont typeface="Times New Roman" pitchFamily="18" charset="0"/>
              <a:buChar char="-"/>
            </a:pPr>
            <a:r>
              <a:rPr lang="ar-SA" sz="2800" b="1" smtClean="0">
                <a:latin typeface="Times New Roman" pitchFamily="18" charset="0"/>
                <a:ea typeface="Times New Roman" pitchFamily="18" charset="0"/>
                <a:cs typeface="Simplified Arabic" pitchFamily="18" charset="-78"/>
              </a:rPr>
              <a:t>يتدرب المعلم عند تعيينه في السنة الأولى 20 يوماً (المعلمين الجدد)، ويتم هذا التدريب في المدارس التي يعملون بها تحت إشراف معلمين من ذوي الخبرة والتمرس بالمهنة. </a:t>
            </a:r>
            <a:endParaRPr lang="en-US" sz="2800" b="1" smtClean="0">
              <a:latin typeface="Times New Roman" pitchFamily="18" charset="0"/>
              <a:ea typeface="Times New Roman" pitchFamily="18" charset="0"/>
              <a:cs typeface="Simplified Arabic" pitchFamily="18" charset="-78"/>
            </a:endParaRPr>
          </a:p>
          <a:p>
            <a:pPr algn="just" eaLnBrk="1" hangingPunct="1">
              <a:lnSpc>
                <a:spcPct val="110000"/>
              </a:lnSpc>
              <a:spcBef>
                <a:spcPct val="0"/>
              </a:spcBef>
              <a:buFont typeface="Times New Roman" pitchFamily="18" charset="0"/>
              <a:buChar char="-"/>
            </a:pPr>
            <a:r>
              <a:rPr lang="ar-SA" sz="2800" b="1" smtClean="0">
                <a:latin typeface="Times New Roman" pitchFamily="18" charset="0"/>
                <a:ea typeface="Times New Roman" pitchFamily="18" charset="0"/>
                <a:cs typeface="Simplified Arabic" pitchFamily="18" charset="-78"/>
              </a:rPr>
              <a:t>يتدرب المعلم الذي مارس المهنة أكثر من 10 سنوات لمدة سنتان يحصل فيها على دراسات عليا في مجال تخصصه. </a:t>
            </a:r>
            <a:endParaRPr lang="en-US" sz="2800" b="1" smtClean="0">
              <a:latin typeface="Times New Roman" pitchFamily="18" charset="0"/>
              <a:ea typeface="Times New Roman" pitchFamily="18" charset="0"/>
              <a:cs typeface="Simplified Arabic" pitchFamily="18" charset="-78"/>
            </a:endParaRPr>
          </a:p>
        </p:txBody>
      </p:sp>
    </p:spTree>
    <p:extLst>
      <p:ext uri="{BB962C8B-B14F-4D97-AF65-F5344CB8AC3E}">
        <p14:creationId xmlns:p14="http://schemas.microsoft.com/office/powerpoint/2010/main" val="1279671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r>
              <a:rPr lang="ar-EG" b="1" smtClean="0">
                <a:latin typeface="Times New Roman" pitchFamily="18" charset="0"/>
                <a:ea typeface="Times New Roman" pitchFamily="18" charset="0"/>
                <a:cs typeface="PT Bold Heading"/>
              </a:rPr>
              <a:t>المدرسة اليابانية " مدرسة القيم العجيبة " </a:t>
            </a:r>
            <a:endParaRPr lang="ar-EG" b="1" smtClean="0">
              <a:ea typeface="Times New Roman" pitchFamily="18" charset="0"/>
              <a:cs typeface="PT Bold Heading"/>
            </a:endParaRPr>
          </a:p>
        </p:txBody>
      </p:sp>
      <p:sp>
        <p:nvSpPr>
          <p:cNvPr id="3" name="Content Placeholder 2"/>
          <p:cNvSpPr>
            <a:spLocks noGrp="1"/>
          </p:cNvSpPr>
          <p:nvPr>
            <p:ph idx="1"/>
          </p:nvPr>
        </p:nvSpPr>
        <p:spPr/>
        <p:txBody>
          <a:bodyPr rtlCol="1">
            <a:normAutofit fontScale="85000" lnSpcReduction="20000"/>
          </a:bodyPr>
          <a:lstStyle/>
          <a:p>
            <a:pPr algn="just" eaLnBrk="1" fontAlgn="auto" hangingPunct="1">
              <a:spcBef>
                <a:spcPts val="0"/>
              </a:spcBef>
              <a:spcAft>
                <a:spcPts val="0"/>
              </a:spcAft>
              <a:buFont typeface="Times New Roman"/>
              <a:buChar char="-"/>
              <a:tabLst>
                <a:tab pos="107950" algn="l"/>
              </a:tabLst>
              <a:defRPr/>
            </a:pPr>
            <a:r>
              <a:rPr lang="ar-SA" b="1" dirty="0" smtClean="0">
                <a:latin typeface="Times New Roman"/>
                <a:ea typeface="Times New Roman"/>
                <a:cs typeface="Simplified Arabic"/>
              </a:rPr>
              <a:t>إذا شاء القدر وزرت المدرسة اليابانية وجدت أول شيء يدهشك هو وجود أحذية رياضية خفيفة عند مدخل المبنى المدرسي مرتبة في خزانة أو ارفف خشبية يحمل كل حذاء اسم صاحبه ،  حيث يجب أن يخلع التلاميذ أحذيتهم العادية وارتداء هذه الأحذية الخفيفة النظيفة داخل مبنى المدرسة . </a:t>
            </a:r>
            <a:endParaRPr lang="en-US" sz="1800" b="1" dirty="0" smtClean="0">
              <a:latin typeface="Times New Roman"/>
              <a:ea typeface="Times New Roman"/>
              <a:cs typeface="Simplified Arabic"/>
            </a:endParaRPr>
          </a:p>
          <a:p>
            <a:pPr algn="just" eaLnBrk="1" fontAlgn="auto" hangingPunct="1">
              <a:spcBef>
                <a:spcPts val="0"/>
              </a:spcBef>
              <a:spcAft>
                <a:spcPts val="0"/>
              </a:spcAft>
              <a:buFont typeface="Times New Roman"/>
              <a:buChar char="-"/>
              <a:tabLst>
                <a:tab pos="107950" algn="l"/>
              </a:tabLst>
              <a:defRPr/>
            </a:pPr>
            <a:r>
              <a:rPr lang="ar-SA" b="1" dirty="0" smtClean="0">
                <a:latin typeface="Times New Roman"/>
                <a:ea typeface="Times New Roman"/>
                <a:cs typeface="Simplified Arabic"/>
              </a:rPr>
              <a:t>يقوم التلميذ عند نهاية يوم الدراسة بكنس وتنظيف القاعات الدراسية والممرات، وغسل دورات المياه وجمع القمامة، على أن يشارك المعلم التلميذ في هذا العمل، ثم ينتقل هذا النظام من المدرسة إلى الحدائق العامة والشواطئ في العطلة الصيفية دون شعور بالنقص أوضياع الهيبة أوامتهان الكرامة أوغير ذلك. </a:t>
            </a:r>
            <a:endParaRPr lang="en-US" sz="1800" b="1" dirty="0" smtClean="0">
              <a:latin typeface="Times New Roman"/>
              <a:ea typeface="Times New Roman"/>
              <a:cs typeface="Simplified Arabic"/>
            </a:endParaRPr>
          </a:p>
          <a:p>
            <a:pPr algn="just" eaLnBrk="1" fontAlgn="auto" hangingPunct="1">
              <a:spcBef>
                <a:spcPts val="0"/>
              </a:spcBef>
              <a:spcAft>
                <a:spcPts val="0"/>
              </a:spcAft>
              <a:buFont typeface="Times New Roman"/>
              <a:buChar char="-"/>
              <a:tabLst>
                <a:tab pos="107950" algn="l"/>
              </a:tabLst>
              <a:defRPr/>
            </a:pPr>
            <a:r>
              <a:rPr lang="ar-SA" b="1" dirty="0" smtClean="0">
                <a:latin typeface="Times New Roman"/>
                <a:ea typeface="Times New Roman"/>
                <a:cs typeface="Simplified Arabic"/>
              </a:rPr>
              <a:t>تنتفي وظيفة الحارس أو الفراش أو عمال النظافة في المدارس اليابانية حيث يتعاون الجميع المعلم والتلميذ على إبراز المدرسة ذات مظهر حسن سواء من الداخل أو الخارج . </a:t>
            </a:r>
            <a:endParaRPr lang="en-US" sz="1800" b="1" dirty="0" smtClean="0">
              <a:latin typeface="Times New Roman"/>
              <a:ea typeface="Times New Roman"/>
              <a:cs typeface="Simplified Arabic"/>
            </a:endParaRPr>
          </a:p>
        </p:txBody>
      </p:sp>
    </p:spTree>
    <p:extLst>
      <p:ext uri="{BB962C8B-B14F-4D97-AF65-F5344CB8AC3E}">
        <p14:creationId xmlns:p14="http://schemas.microsoft.com/office/powerpoint/2010/main" val="37425976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pPr eaLnBrk="1" hangingPunct="1"/>
            <a:r>
              <a:rPr lang="ar-EG" b="1" smtClean="0">
                <a:latin typeface="Times New Roman" pitchFamily="18" charset="0"/>
                <a:ea typeface="Times New Roman" pitchFamily="18" charset="0"/>
                <a:cs typeface="PT Bold Heading"/>
              </a:rPr>
              <a:t>المدرسة اليابانية " مدرسة القيم العجيبة " </a:t>
            </a:r>
            <a:endParaRPr lang="ar-EG" b="1" smtClean="0">
              <a:ea typeface="Times New Roman" pitchFamily="18" charset="0"/>
              <a:cs typeface="PT Bold Heading"/>
            </a:endParaRPr>
          </a:p>
        </p:txBody>
      </p:sp>
      <p:sp>
        <p:nvSpPr>
          <p:cNvPr id="3" name="Content Placeholder 2"/>
          <p:cNvSpPr>
            <a:spLocks noGrp="1"/>
          </p:cNvSpPr>
          <p:nvPr>
            <p:ph idx="1"/>
          </p:nvPr>
        </p:nvSpPr>
        <p:spPr/>
        <p:txBody>
          <a:bodyPr rtlCol="1">
            <a:normAutofit lnSpcReduction="10000"/>
          </a:bodyPr>
          <a:lstStyle/>
          <a:p>
            <a:pPr algn="just" eaLnBrk="1" fontAlgn="auto" hangingPunct="1">
              <a:spcBef>
                <a:spcPts val="0"/>
              </a:spcBef>
              <a:spcAft>
                <a:spcPts val="0"/>
              </a:spcAft>
              <a:buFont typeface="Times New Roman"/>
              <a:buChar char="-"/>
              <a:tabLst>
                <a:tab pos="107950" algn="l"/>
              </a:tabLst>
              <a:defRPr/>
            </a:pPr>
            <a:r>
              <a:rPr lang="ar-SA" sz="2400" b="1" dirty="0" smtClean="0">
                <a:latin typeface="Times New Roman"/>
                <a:ea typeface="Times New Roman"/>
                <a:cs typeface="Simplified Arabic"/>
              </a:rPr>
              <a:t>لا يوجد مقصف أو جمعية تعاونية بالمدرسة وإنما يوجد مطبخ به أستاذة تغذية وعدد من الطاهيات يقدمن وجبة طازجة يومياً لكل تلميذ بالمدرسة ،  على أن يقوم التلاميذ أنفسهم بتهيئة قاعة الطعام لذلك عن طريق مجموعات عمل تؤكد على الإحساس بالمسئولية وروح الجماعة والاعتماد على النفس والانتماء إلى المدرسة. </a:t>
            </a:r>
            <a:endParaRPr lang="en-US" sz="2400" b="1" dirty="0" smtClean="0">
              <a:latin typeface="Times New Roman"/>
              <a:ea typeface="Times New Roman"/>
              <a:cs typeface="Simplified Arabic"/>
            </a:endParaRPr>
          </a:p>
          <a:p>
            <a:pPr algn="just" eaLnBrk="1" fontAlgn="auto" hangingPunct="1">
              <a:spcBef>
                <a:spcPts val="0"/>
              </a:spcBef>
              <a:spcAft>
                <a:spcPts val="0"/>
              </a:spcAft>
              <a:buFont typeface="Times New Roman"/>
              <a:buChar char="-"/>
              <a:tabLst>
                <a:tab pos="107950" algn="l"/>
              </a:tabLst>
              <a:defRPr/>
            </a:pPr>
            <a:r>
              <a:rPr lang="ar-SA" sz="2400" b="1" dirty="0" smtClean="0">
                <a:latin typeface="Times New Roman"/>
                <a:ea typeface="Times New Roman"/>
                <a:cs typeface="Simplified Arabic"/>
              </a:rPr>
              <a:t>من النادر جداً أن يرسب أحد في أي امتحان حيث أن المنافسة شديدة جداً بين الطلاب فالكل يحاول الالتحاق بأفضل وأرقى الجامعات ، بل تمتد المنافسة في كل مراحل التعليم من الابتدائي حتى الجامعة الكل يسير على نمط الجد والاجتهاد أهم من الذكاء والموهبة . </a:t>
            </a:r>
            <a:endParaRPr lang="en-US" sz="2400" b="1" dirty="0" smtClean="0">
              <a:latin typeface="Times New Roman"/>
              <a:ea typeface="Times New Roman"/>
              <a:cs typeface="Simplified Arabic"/>
            </a:endParaRPr>
          </a:p>
          <a:p>
            <a:pPr algn="just" eaLnBrk="1" fontAlgn="auto" hangingPunct="1">
              <a:spcBef>
                <a:spcPts val="0"/>
              </a:spcBef>
              <a:spcAft>
                <a:spcPts val="0"/>
              </a:spcAft>
              <a:buFont typeface="Times New Roman"/>
              <a:buChar char="-"/>
              <a:tabLst>
                <a:tab pos="107950" algn="l"/>
              </a:tabLst>
              <a:defRPr/>
            </a:pPr>
            <a:r>
              <a:rPr lang="ar-SA" sz="2400" b="1" dirty="0" smtClean="0">
                <a:latin typeface="Times New Roman"/>
                <a:ea typeface="Times New Roman"/>
                <a:cs typeface="Simplified Arabic"/>
              </a:rPr>
              <a:t>التعليم في اليابان يقوم على مقولة شهيرة مضمونها : " يونطو غوراكو " وتعني أن 4 ساعات نجاح ، و 5 ساعات رسوب ، وهذا يعني أيضاً أن 4 ساعات نوم تعني النجاح ، بينما 5 ساعات نوم تعني الرسوب ،  أي لكي يحقق التلميذ النجاح يجب ألا ينام أكثر من 4 ساعات يومياً . </a:t>
            </a:r>
            <a:endParaRPr lang="en-US" sz="2400" b="1" dirty="0" smtClean="0">
              <a:latin typeface="Times New Roman"/>
              <a:ea typeface="Times New Roman"/>
              <a:cs typeface="Simplified Arabic"/>
            </a:endParaRPr>
          </a:p>
        </p:txBody>
      </p:sp>
    </p:spTree>
    <p:extLst>
      <p:ext uri="{BB962C8B-B14F-4D97-AF65-F5344CB8AC3E}">
        <p14:creationId xmlns:p14="http://schemas.microsoft.com/office/powerpoint/2010/main" val="42574496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pPr eaLnBrk="1" hangingPunct="1"/>
            <a:r>
              <a:rPr lang="ar-EG" b="1" smtClean="0">
                <a:latin typeface="Times New Roman" pitchFamily="18" charset="0"/>
                <a:ea typeface="Times New Roman" pitchFamily="18" charset="0"/>
                <a:cs typeface="PT Bold Heading"/>
              </a:rPr>
              <a:t>المدرسة اليابانية " مدرسة القيم العجيبة " </a:t>
            </a:r>
            <a:endParaRPr lang="ar-EG" b="1" smtClean="0">
              <a:ea typeface="Times New Roman" pitchFamily="18" charset="0"/>
              <a:cs typeface="PT Bold Heading"/>
            </a:endParaRPr>
          </a:p>
        </p:txBody>
      </p:sp>
      <p:sp>
        <p:nvSpPr>
          <p:cNvPr id="51203" name="Content Placeholder 2"/>
          <p:cNvSpPr>
            <a:spLocks noGrp="1"/>
          </p:cNvSpPr>
          <p:nvPr>
            <p:ph idx="1"/>
          </p:nvPr>
        </p:nvSpPr>
        <p:spPr/>
        <p:txBody>
          <a:bodyPr/>
          <a:lstStyle/>
          <a:p>
            <a:pPr algn="just" eaLnBrk="1" hangingPunct="1">
              <a:spcBef>
                <a:spcPct val="0"/>
              </a:spcBef>
              <a:buFont typeface="Times New Roman" pitchFamily="18" charset="0"/>
              <a:buChar char="-"/>
              <a:tabLst>
                <a:tab pos="107950" algn="l"/>
              </a:tabLst>
            </a:pPr>
            <a:r>
              <a:rPr lang="ar-SA" sz="2800" b="1" smtClean="0">
                <a:latin typeface="Times New Roman" pitchFamily="18" charset="0"/>
                <a:ea typeface="Times New Roman" pitchFamily="18" charset="0"/>
                <a:cs typeface="Simplified Arabic" pitchFamily="18" charset="-78"/>
              </a:rPr>
              <a:t>يحصل التلميذ الياباني على أيام دراسية أكثر من أقرانه في معظم العالم وخاصة الدول المتقدمة . </a:t>
            </a:r>
            <a:endParaRPr lang="en-US" sz="2800" b="1" smtClean="0">
              <a:latin typeface="Times New Roman" pitchFamily="18" charset="0"/>
              <a:ea typeface="Times New Roman" pitchFamily="18" charset="0"/>
              <a:cs typeface="Simplified Arabic" pitchFamily="18" charset="-78"/>
            </a:endParaRPr>
          </a:p>
          <a:p>
            <a:pPr algn="just" eaLnBrk="1" hangingPunct="1">
              <a:spcBef>
                <a:spcPct val="0"/>
              </a:spcBef>
              <a:buFont typeface="Times New Roman" pitchFamily="18" charset="0"/>
              <a:buChar char="-"/>
              <a:tabLst>
                <a:tab pos="107950" algn="l"/>
              </a:tabLst>
            </a:pPr>
            <a:r>
              <a:rPr lang="ar-SA" sz="2800" b="1" smtClean="0">
                <a:latin typeface="Times New Roman" pitchFamily="18" charset="0"/>
                <a:ea typeface="Times New Roman" pitchFamily="18" charset="0"/>
                <a:cs typeface="Simplified Arabic" pitchFamily="18" charset="-78"/>
              </a:rPr>
              <a:t>وبالمقاييس العالمية فان مستوى التلميذ الياباني في سن 12 سنة يعادل مستوى التلميذ في سن 15 سنة في الدول المتقدمة ،  وهذا يدل على مدى الرقي النوعي للتعليم الياباني . </a:t>
            </a:r>
            <a:endParaRPr lang="en-US" sz="2800" b="1" smtClean="0">
              <a:latin typeface="Times New Roman" pitchFamily="18" charset="0"/>
              <a:ea typeface="Times New Roman" pitchFamily="18" charset="0"/>
              <a:cs typeface="Simplified Arabic" pitchFamily="18" charset="-78"/>
            </a:endParaRPr>
          </a:p>
          <a:p>
            <a:pPr algn="just" eaLnBrk="1" hangingPunct="1">
              <a:spcBef>
                <a:spcPct val="0"/>
              </a:spcBef>
              <a:buFont typeface="Times New Roman" pitchFamily="18" charset="0"/>
              <a:buChar char="-"/>
              <a:tabLst>
                <a:tab pos="107950" algn="l"/>
              </a:tabLst>
            </a:pPr>
            <a:r>
              <a:rPr lang="ar-SA" sz="2800" b="1" smtClean="0">
                <a:latin typeface="Times New Roman" pitchFamily="18" charset="0"/>
                <a:ea typeface="Times New Roman" pitchFamily="18" charset="0"/>
                <a:cs typeface="Simplified Arabic" pitchFamily="18" charset="-78"/>
              </a:rPr>
              <a:t>وبمقاييس الواقع الفعلي فان التلميذ الياباني يلم في أي مرحلة تعليمية بتاريخ بعض الدول أكثر من إلمام تلميذ هذه الدول بتاريخ دولته ذاتها . </a:t>
            </a:r>
            <a:endParaRPr lang="en-US" sz="2800" b="1" smtClean="0">
              <a:latin typeface="Times New Roman" pitchFamily="18" charset="0"/>
              <a:ea typeface="Times New Roman" pitchFamily="18" charset="0"/>
              <a:cs typeface="Simplified Arabic" pitchFamily="18" charset="-78"/>
            </a:endParaRPr>
          </a:p>
          <a:p>
            <a:pPr algn="just" eaLnBrk="1" hangingPunct="1">
              <a:spcBef>
                <a:spcPct val="0"/>
              </a:spcBef>
              <a:buFont typeface="Times New Roman" pitchFamily="18" charset="0"/>
              <a:buChar char="-"/>
              <a:tabLst>
                <a:tab pos="107950" algn="l"/>
              </a:tabLst>
            </a:pPr>
            <a:r>
              <a:rPr lang="ar-SA" sz="2800" b="1" smtClean="0">
                <a:latin typeface="Times New Roman" pitchFamily="18" charset="0"/>
                <a:ea typeface="Times New Roman" pitchFamily="18" charset="0"/>
                <a:cs typeface="Simplified Arabic" pitchFamily="18" charset="-78"/>
              </a:rPr>
              <a:t>تركز فلسفة النظام التعليمي في اليابان على العلم والمعرفة والخلق الكريم والولاء للآباء واحترام الكبير . </a:t>
            </a:r>
            <a:endParaRPr lang="en-US" sz="2800" b="1" smtClean="0">
              <a:latin typeface="Times New Roman" pitchFamily="18" charset="0"/>
              <a:ea typeface="Times New Roman" pitchFamily="18" charset="0"/>
              <a:cs typeface="Simplified Arabic" pitchFamily="18" charset="-78"/>
            </a:endParaRPr>
          </a:p>
        </p:txBody>
      </p:sp>
    </p:spTree>
    <p:extLst>
      <p:ext uri="{BB962C8B-B14F-4D97-AF65-F5344CB8AC3E}">
        <p14:creationId xmlns:p14="http://schemas.microsoft.com/office/powerpoint/2010/main" val="16474922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pPr eaLnBrk="1" hangingPunct="1"/>
            <a:r>
              <a:rPr lang="ar-SA" b="1" smtClean="0">
                <a:solidFill>
                  <a:srgbClr val="C00000"/>
                </a:solidFill>
                <a:latin typeface="Times New Roman" pitchFamily="18" charset="0"/>
                <a:ea typeface="Times New Roman" pitchFamily="18" charset="0"/>
                <a:cs typeface="PT Bold Heading"/>
              </a:rPr>
              <a:t>أسرار تقدم اليابان </a:t>
            </a:r>
            <a:endParaRPr lang="ar-EG" b="1" smtClean="0">
              <a:solidFill>
                <a:srgbClr val="C00000"/>
              </a:solidFill>
              <a:ea typeface="Times New Roman" pitchFamily="18" charset="0"/>
              <a:cs typeface="PT Bold Heading"/>
            </a:endParaRPr>
          </a:p>
        </p:txBody>
      </p:sp>
      <p:sp>
        <p:nvSpPr>
          <p:cNvPr id="52227" name="Content Placeholder 2"/>
          <p:cNvSpPr>
            <a:spLocks noGrp="1"/>
          </p:cNvSpPr>
          <p:nvPr>
            <p:ph idx="1"/>
          </p:nvPr>
        </p:nvSpPr>
        <p:spPr>
          <a:xfrm>
            <a:off x="457200" y="1412875"/>
            <a:ext cx="8229600" cy="5111750"/>
          </a:xfrm>
        </p:spPr>
        <p:txBody>
          <a:bodyPr/>
          <a:lstStyle/>
          <a:p>
            <a:pPr algn="just" eaLnBrk="1" hangingPunct="1">
              <a:lnSpc>
                <a:spcPct val="90000"/>
              </a:lnSpc>
              <a:spcBef>
                <a:spcPct val="0"/>
              </a:spcBef>
              <a:buFont typeface="Times New Roman" pitchFamily="18" charset="0"/>
              <a:buChar char="-"/>
              <a:tabLst>
                <a:tab pos="336550" algn="l"/>
                <a:tab pos="457200" algn="l"/>
              </a:tabLst>
            </a:pPr>
            <a:r>
              <a:rPr lang="ar-SA" sz="3000" b="1" smtClean="0">
                <a:latin typeface="Times New Roman" pitchFamily="18" charset="0"/>
                <a:ea typeface="Times New Roman" pitchFamily="18" charset="0"/>
                <a:cs typeface="Simplified Arabic" pitchFamily="18" charset="-78"/>
              </a:rPr>
              <a:t>التعليم . 					</a:t>
            </a:r>
            <a:endParaRPr lang="en-US" sz="1700" b="1" smtClean="0">
              <a:latin typeface="Times New Roman" pitchFamily="18" charset="0"/>
              <a:ea typeface="Times New Roman" pitchFamily="18" charset="0"/>
              <a:cs typeface="Simplified Arabic" pitchFamily="18" charset="-78"/>
            </a:endParaRPr>
          </a:p>
          <a:p>
            <a:pPr algn="just" eaLnBrk="1" hangingPunct="1">
              <a:lnSpc>
                <a:spcPct val="90000"/>
              </a:lnSpc>
              <a:spcBef>
                <a:spcPct val="0"/>
              </a:spcBef>
              <a:buFont typeface="Times New Roman" pitchFamily="18" charset="0"/>
              <a:buChar char="-"/>
              <a:tabLst>
                <a:tab pos="336550" algn="l"/>
                <a:tab pos="457200" algn="l"/>
              </a:tabLst>
            </a:pPr>
            <a:r>
              <a:rPr lang="ar-SA" sz="3000" b="1" smtClean="0">
                <a:latin typeface="Times New Roman" pitchFamily="18" charset="0"/>
                <a:ea typeface="Times New Roman" pitchFamily="18" charset="0"/>
                <a:cs typeface="Simplified Arabic" pitchFamily="18" charset="-78"/>
              </a:rPr>
              <a:t>الإدارة اليابانية وأسلوبها المتميز . </a:t>
            </a:r>
            <a:endParaRPr lang="en-US" sz="1700" b="1" smtClean="0">
              <a:latin typeface="Times New Roman" pitchFamily="18" charset="0"/>
              <a:ea typeface="Times New Roman" pitchFamily="18" charset="0"/>
              <a:cs typeface="Simplified Arabic" pitchFamily="18" charset="-78"/>
            </a:endParaRPr>
          </a:p>
          <a:p>
            <a:pPr algn="just" eaLnBrk="1" hangingPunct="1">
              <a:lnSpc>
                <a:spcPct val="90000"/>
              </a:lnSpc>
              <a:spcBef>
                <a:spcPct val="0"/>
              </a:spcBef>
              <a:buFont typeface="Times New Roman" pitchFamily="18" charset="0"/>
              <a:buChar char="-"/>
              <a:tabLst>
                <a:tab pos="336550" algn="l"/>
                <a:tab pos="457200" algn="l"/>
              </a:tabLst>
            </a:pPr>
            <a:r>
              <a:rPr lang="ar-SA" sz="3000" b="1" smtClean="0">
                <a:latin typeface="Times New Roman" pitchFamily="18" charset="0"/>
                <a:ea typeface="Times New Roman" pitchFamily="18" charset="0"/>
                <a:cs typeface="Simplified Arabic" pitchFamily="18" charset="-78"/>
              </a:rPr>
              <a:t>الاستقرار السياسي والاقتصادي والاجتماعي . </a:t>
            </a:r>
            <a:endParaRPr lang="en-US" sz="1700" b="1" smtClean="0">
              <a:latin typeface="Times New Roman" pitchFamily="18" charset="0"/>
              <a:ea typeface="Times New Roman" pitchFamily="18" charset="0"/>
              <a:cs typeface="Simplified Arabic" pitchFamily="18" charset="-78"/>
            </a:endParaRPr>
          </a:p>
          <a:p>
            <a:pPr algn="just" eaLnBrk="1" hangingPunct="1">
              <a:lnSpc>
                <a:spcPct val="90000"/>
              </a:lnSpc>
              <a:spcBef>
                <a:spcPct val="0"/>
              </a:spcBef>
              <a:buFont typeface="Times New Roman" pitchFamily="18" charset="0"/>
              <a:buChar char="-"/>
              <a:tabLst>
                <a:tab pos="336550" algn="l"/>
                <a:tab pos="457200" algn="l"/>
              </a:tabLst>
            </a:pPr>
            <a:r>
              <a:rPr lang="ar-SA" sz="3000" b="1" smtClean="0">
                <a:latin typeface="Times New Roman" pitchFamily="18" charset="0"/>
                <a:ea typeface="Times New Roman" pitchFamily="18" charset="0"/>
                <a:cs typeface="Simplified Arabic" pitchFamily="18" charset="-78"/>
              </a:rPr>
              <a:t>تاريخ وتقاليد وثقافة اليابان القديمة . </a:t>
            </a:r>
            <a:endParaRPr lang="en-US" sz="1700" b="1" smtClean="0">
              <a:latin typeface="Times New Roman" pitchFamily="18" charset="0"/>
              <a:ea typeface="Times New Roman" pitchFamily="18" charset="0"/>
              <a:cs typeface="Simplified Arabic" pitchFamily="18" charset="-78"/>
            </a:endParaRPr>
          </a:p>
          <a:p>
            <a:pPr algn="just" eaLnBrk="1" hangingPunct="1">
              <a:lnSpc>
                <a:spcPct val="90000"/>
              </a:lnSpc>
              <a:spcBef>
                <a:spcPct val="0"/>
              </a:spcBef>
              <a:buFont typeface="Times New Roman" pitchFamily="18" charset="0"/>
              <a:buChar char="-"/>
              <a:tabLst>
                <a:tab pos="336550" algn="l"/>
                <a:tab pos="457200" algn="l"/>
              </a:tabLst>
            </a:pPr>
            <a:r>
              <a:rPr lang="ar-SA" sz="3000" b="1" smtClean="0">
                <a:latin typeface="Times New Roman" pitchFamily="18" charset="0"/>
                <a:ea typeface="Times New Roman" pitchFamily="18" charset="0"/>
                <a:cs typeface="Simplified Arabic" pitchFamily="18" charset="-78"/>
              </a:rPr>
              <a:t>الانتماء والولاء</a:t>
            </a:r>
            <a:r>
              <a:rPr lang="ar-EG" sz="3000" b="1" smtClean="0">
                <a:latin typeface="Times New Roman" pitchFamily="18" charset="0"/>
                <a:ea typeface="Times New Roman" pitchFamily="18" charset="0"/>
                <a:cs typeface="Simplified Arabic" pitchFamily="18" charset="-78"/>
              </a:rPr>
              <a:t>.</a:t>
            </a:r>
            <a:endParaRPr lang="en-US" sz="1700" b="1" smtClean="0">
              <a:latin typeface="Times New Roman" pitchFamily="18" charset="0"/>
              <a:ea typeface="Times New Roman" pitchFamily="18" charset="0"/>
              <a:cs typeface="Simplified Arabic" pitchFamily="18" charset="-78"/>
            </a:endParaRPr>
          </a:p>
          <a:p>
            <a:pPr algn="just" eaLnBrk="1" hangingPunct="1">
              <a:lnSpc>
                <a:spcPct val="90000"/>
              </a:lnSpc>
              <a:spcBef>
                <a:spcPct val="0"/>
              </a:spcBef>
              <a:buFont typeface="Times New Roman" pitchFamily="18" charset="0"/>
              <a:buChar char="-"/>
              <a:tabLst>
                <a:tab pos="336550" algn="l"/>
                <a:tab pos="457200" algn="l"/>
              </a:tabLst>
            </a:pPr>
            <a:r>
              <a:rPr lang="ar-SA" sz="3000" b="1" smtClean="0">
                <a:latin typeface="Times New Roman" pitchFamily="18" charset="0"/>
                <a:ea typeface="Times New Roman" pitchFamily="18" charset="0"/>
                <a:cs typeface="Simplified Arabic" pitchFamily="18" charset="-78"/>
              </a:rPr>
              <a:t> دولة لا تعتمد على القوة الحربية . </a:t>
            </a:r>
            <a:endParaRPr lang="en-US" sz="1700" b="1" smtClean="0">
              <a:latin typeface="Times New Roman" pitchFamily="18" charset="0"/>
              <a:ea typeface="Times New Roman" pitchFamily="18" charset="0"/>
              <a:cs typeface="Simplified Arabic" pitchFamily="18" charset="-78"/>
            </a:endParaRPr>
          </a:p>
          <a:p>
            <a:pPr algn="just" eaLnBrk="1" hangingPunct="1">
              <a:lnSpc>
                <a:spcPct val="90000"/>
              </a:lnSpc>
              <a:spcBef>
                <a:spcPct val="0"/>
              </a:spcBef>
              <a:buFont typeface="Times New Roman" pitchFamily="18" charset="0"/>
              <a:buChar char="-"/>
              <a:tabLst>
                <a:tab pos="336550" algn="l"/>
                <a:tab pos="457200" algn="l"/>
              </a:tabLst>
            </a:pPr>
            <a:r>
              <a:rPr lang="ar-SA" sz="3000" b="1" smtClean="0">
                <a:latin typeface="Times New Roman" pitchFamily="18" charset="0"/>
                <a:ea typeface="Times New Roman" pitchFamily="18" charset="0"/>
                <a:cs typeface="Simplified Arabic" pitchFamily="18" charset="-78"/>
              </a:rPr>
              <a:t>الترابط الأسري والتعاون .</a:t>
            </a:r>
            <a:endParaRPr lang="en-US" sz="1700" b="1" smtClean="0">
              <a:latin typeface="Times New Roman" pitchFamily="18" charset="0"/>
              <a:ea typeface="Times New Roman" pitchFamily="18" charset="0"/>
              <a:cs typeface="Simplified Arabic" pitchFamily="18" charset="-78"/>
            </a:endParaRPr>
          </a:p>
          <a:p>
            <a:pPr algn="just" eaLnBrk="1" hangingPunct="1">
              <a:lnSpc>
                <a:spcPct val="90000"/>
              </a:lnSpc>
              <a:spcBef>
                <a:spcPct val="0"/>
              </a:spcBef>
              <a:buFont typeface="Times New Roman" pitchFamily="18" charset="0"/>
              <a:buChar char="-"/>
              <a:tabLst>
                <a:tab pos="336550" algn="l"/>
                <a:tab pos="457200" algn="l"/>
              </a:tabLst>
            </a:pPr>
            <a:r>
              <a:rPr lang="ar-SA" sz="3000" b="1" smtClean="0">
                <a:latin typeface="Times New Roman" pitchFamily="18" charset="0"/>
                <a:ea typeface="Times New Roman" pitchFamily="18" charset="0"/>
                <a:cs typeface="Simplified Arabic" pitchFamily="18" charset="-78"/>
              </a:rPr>
              <a:t> المساواة بين أفراد الشعب ووحدة المجتمع . </a:t>
            </a:r>
            <a:endParaRPr lang="en-US" sz="1700" b="1" smtClean="0">
              <a:latin typeface="Times New Roman" pitchFamily="18" charset="0"/>
              <a:ea typeface="Times New Roman" pitchFamily="18" charset="0"/>
              <a:cs typeface="Simplified Arabic" pitchFamily="18" charset="-78"/>
            </a:endParaRPr>
          </a:p>
          <a:p>
            <a:pPr algn="just" eaLnBrk="1" hangingPunct="1">
              <a:lnSpc>
                <a:spcPct val="90000"/>
              </a:lnSpc>
              <a:spcBef>
                <a:spcPct val="0"/>
              </a:spcBef>
              <a:buFont typeface="Times New Roman" pitchFamily="18" charset="0"/>
              <a:buChar char="-"/>
              <a:tabLst>
                <a:tab pos="336550" algn="l"/>
                <a:tab pos="457200" algn="l"/>
              </a:tabLst>
            </a:pPr>
            <a:r>
              <a:rPr lang="ar-SA" sz="3000" b="1" smtClean="0">
                <a:latin typeface="Times New Roman" pitchFamily="18" charset="0"/>
                <a:ea typeface="Times New Roman" pitchFamily="18" charset="0"/>
                <a:cs typeface="Simplified Arabic" pitchFamily="18" charset="-78"/>
              </a:rPr>
              <a:t> تقييم مستمر للتجارب . 			                                   </a:t>
            </a:r>
            <a:endParaRPr lang="en-US" sz="1700" b="1" smtClean="0">
              <a:latin typeface="Times New Roman" pitchFamily="18" charset="0"/>
              <a:ea typeface="Times New Roman" pitchFamily="18" charset="0"/>
              <a:cs typeface="Simplified Arabic" pitchFamily="18" charset="-78"/>
            </a:endParaRPr>
          </a:p>
          <a:p>
            <a:pPr algn="just" eaLnBrk="1" hangingPunct="1">
              <a:lnSpc>
                <a:spcPct val="90000"/>
              </a:lnSpc>
              <a:spcBef>
                <a:spcPct val="0"/>
              </a:spcBef>
              <a:buFont typeface="Times New Roman" pitchFamily="18" charset="0"/>
              <a:buChar char="-"/>
              <a:tabLst>
                <a:tab pos="336550" algn="l"/>
                <a:tab pos="457200" algn="l"/>
              </a:tabLst>
            </a:pPr>
            <a:r>
              <a:rPr lang="ar-SA" sz="3000" b="1" smtClean="0">
                <a:latin typeface="Times New Roman" pitchFamily="18" charset="0"/>
                <a:ea typeface="Times New Roman" pitchFamily="18" charset="0"/>
                <a:cs typeface="Simplified Arabic" pitchFamily="18" charset="-78"/>
              </a:rPr>
              <a:t>نسبة الادخار العالية . 			                </a:t>
            </a:r>
            <a:endParaRPr lang="en-US" sz="1700" b="1" smtClean="0">
              <a:latin typeface="Times New Roman" pitchFamily="18" charset="0"/>
              <a:ea typeface="Times New Roman" pitchFamily="18" charset="0"/>
              <a:cs typeface="Simplified Arabic" pitchFamily="18" charset="-78"/>
            </a:endParaRPr>
          </a:p>
          <a:p>
            <a:pPr algn="just" eaLnBrk="1" hangingPunct="1">
              <a:lnSpc>
                <a:spcPct val="90000"/>
              </a:lnSpc>
              <a:spcBef>
                <a:spcPct val="0"/>
              </a:spcBef>
              <a:buFont typeface="Times New Roman" pitchFamily="18" charset="0"/>
              <a:buChar char="-"/>
              <a:tabLst>
                <a:tab pos="336550" algn="l"/>
                <a:tab pos="457200" algn="l"/>
              </a:tabLst>
            </a:pPr>
            <a:r>
              <a:rPr lang="ar-SA" sz="3000" b="1" smtClean="0">
                <a:solidFill>
                  <a:srgbClr val="7030A0"/>
                </a:solidFill>
                <a:latin typeface="Times New Roman" pitchFamily="18" charset="0"/>
                <a:ea typeface="Times New Roman" pitchFamily="18" charset="0"/>
                <a:cs typeface="Simplified Arabic" pitchFamily="18" charset="-78"/>
              </a:rPr>
              <a:t>مجتمع تنافسي </a:t>
            </a:r>
            <a:r>
              <a:rPr lang="ar-EG" sz="3000" b="1" smtClean="0">
                <a:solidFill>
                  <a:srgbClr val="7030A0"/>
                </a:solidFill>
                <a:latin typeface="Times New Roman" pitchFamily="18" charset="0"/>
                <a:ea typeface="Times New Roman" pitchFamily="18" charset="0"/>
                <a:cs typeface="Simplified Arabic" pitchFamily="18" charset="-78"/>
              </a:rPr>
              <a:t>،،،</a:t>
            </a:r>
            <a:r>
              <a:rPr lang="ar-SA" sz="3000" b="1" smtClean="0">
                <a:solidFill>
                  <a:srgbClr val="7030A0"/>
                </a:solidFill>
                <a:latin typeface="Times New Roman" pitchFamily="18" charset="0"/>
                <a:ea typeface="Times New Roman" pitchFamily="18" charset="0"/>
                <a:cs typeface="Simplified Arabic" pitchFamily="18" charset="-78"/>
              </a:rPr>
              <a:t> الجميع يتنافسون من أجل الأفضل . </a:t>
            </a:r>
            <a:endParaRPr lang="en-US" sz="1700" b="1" smtClean="0">
              <a:solidFill>
                <a:srgbClr val="7030A0"/>
              </a:solidFill>
              <a:latin typeface="Times New Roman" pitchFamily="18" charset="0"/>
              <a:ea typeface="Times New Roman" pitchFamily="18" charset="0"/>
              <a:cs typeface="Simplified Arabic" pitchFamily="18" charset="-78"/>
            </a:endParaRPr>
          </a:p>
          <a:p>
            <a:pPr eaLnBrk="1" hangingPunct="1">
              <a:lnSpc>
                <a:spcPct val="90000"/>
              </a:lnSpc>
              <a:spcBef>
                <a:spcPct val="0"/>
              </a:spcBef>
              <a:tabLst>
                <a:tab pos="336550" algn="l"/>
                <a:tab pos="457200" algn="l"/>
              </a:tabLst>
            </a:pPr>
            <a:r>
              <a:rPr lang="ar-EG" sz="2600" b="1" smtClean="0">
                <a:solidFill>
                  <a:srgbClr val="C00000"/>
                </a:solidFill>
                <a:cs typeface="Times New Roman" pitchFamily="18" charset="0"/>
              </a:rPr>
              <a:t>المثل الياباني يقول " أن الشجرة لا تستمد قوتها إلا من بذورها ". </a:t>
            </a:r>
            <a:endParaRPr lang="ar-EG" sz="3000" b="1" smtClean="0">
              <a:solidFill>
                <a:srgbClr val="C00000"/>
              </a:solidFill>
            </a:endParaRPr>
          </a:p>
        </p:txBody>
      </p:sp>
    </p:spTree>
    <p:extLst>
      <p:ext uri="{BB962C8B-B14F-4D97-AF65-F5344CB8AC3E}">
        <p14:creationId xmlns:p14="http://schemas.microsoft.com/office/powerpoint/2010/main" val="34436325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3" descr="18306189651013307539">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9000" y="476250"/>
            <a:ext cx="6934200" cy="450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8" name="WordArt 4"/>
          <p:cNvSpPr>
            <a:spLocks noChangeArrowheads="1" noChangeShapeType="1" noTextEdit="1"/>
          </p:cNvSpPr>
          <p:nvPr/>
        </p:nvSpPr>
        <p:spPr bwMode="auto">
          <a:xfrm rot="-1521255">
            <a:off x="5173663" y="4749800"/>
            <a:ext cx="2865437" cy="1773238"/>
          </a:xfrm>
          <a:prstGeom prst="rect">
            <a:avLst/>
          </a:prstGeom>
        </p:spPr>
        <p:txBody>
          <a:bodyPr wrap="none" fromWordArt="1">
            <a:prstTxWarp prst="textCurveUp">
              <a:avLst>
                <a:gd name="adj" fmla="val 38866"/>
              </a:avLst>
            </a:prstTxWarp>
          </a:bodyPr>
          <a:lstStyle/>
          <a:p>
            <a:pPr algn="ctr" fontAlgn="base">
              <a:spcBef>
                <a:spcPct val="0"/>
              </a:spcBef>
              <a:spcAft>
                <a:spcPct val="0"/>
              </a:spcAft>
            </a:pPr>
            <a:r>
              <a:rPr lang="ar-EG" sz="2400" kern="10">
                <a:ln w="12700">
                  <a:solidFill>
                    <a:srgbClr val="FF0000"/>
                  </a:solidFill>
                  <a:round/>
                  <a:headEnd/>
                  <a:tailEnd/>
                </a:ln>
                <a:solidFill>
                  <a:srgbClr val="FF0000"/>
                </a:solidFill>
                <a:effectLst>
                  <a:outerShdw dist="45791" dir="2021404" algn="ctr" rotWithShape="0">
                    <a:srgbClr val="808080">
                      <a:alpha val="79999"/>
                    </a:srgbClr>
                  </a:outerShdw>
                </a:effectLst>
                <a:ea typeface="+mn-cs"/>
              </a:rPr>
              <a:t>د/عبدالحميدشعلان</a:t>
            </a:r>
          </a:p>
          <a:p>
            <a:pPr algn="ctr" fontAlgn="base">
              <a:spcBef>
                <a:spcPct val="0"/>
              </a:spcBef>
              <a:spcAft>
                <a:spcPct val="0"/>
              </a:spcAft>
            </a:pPr>
            <a:r>
              <a:rPr lang="ar-EG" sz="2400" kern="10">
                <a:ln w="12700">
                  <a:solidFill>
                    <a:srgbClr val="FF0000"/>
                  </a:solidFill>
                  <a:round/>
                  <a:headEnd/>
                  <a:tailEnd/>
                </a:ln>
                <a:solidFill>
                  <a:srgbClr val="FF0000"/>
                </a:solidFill>
                <a:effectLst>
                  <a:outerShdw dist="45791" dir="2021404" algn="ctr" rotWithShape="0">
                    <a:srgbClr val="808080">
                      <a:alpha val="79999"/>
                    </a:srgbClr>
                  </a:outerShdw>
                </a:effectLst>
                <a:ea typeface="+mn-cs"/>
              </a:rPr>
              <a:t>جامعة بنها</a:t>
            </a:r>
          </a:p>
        </p:txBody>
      </p:sp>
      <p:sp>
        <p:nvSpPr>
          <p:cNvPr id="53252" name="TextBox 1"/>
          <p:cNvSpPr txBox="1">
            <a:spLocks noChangeArrowheads="1"/>
          </p:cNvSpPr>
          <p:nvPr/>
        </p:nvSpPr>
        <p:spPr bwMode="auto">
          <a:xfrm>
            <a:off x="250825" y="5949950"/>
            <a:ext cx="41052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l" eaLnBrk="1" fontAlgn="base" hangingPunct="1">
              <a:spcBef>
                <a:spcPct val="0"/>
              </a:spcBef>
              <a:spcAft>
                <a:spcPct val="0"/>
              </a:spcAft>
            </a:pPr>
            <a:r>
              <a:rPr lang="en-US" b="1">
                <a:solidFill>
                  <a:srgbClr val="3C4043"/>
                </a:solidFill>
                <a:latin typeface="Noto Naskh Arabic UI"/>
              </a:rPr>
              <a:t>WhatsApp: 01229285008</a:t>
            </a:r>
          </a:p>
          <a:p>
            <a:pPr algn="l" eaLnBrk="1" fontAlgn="base" hangingPunct="1">
              <a:spcBef>
                <a:spcPct val="0"/>
              </a:spcBef>
              <a:spcAft>
                <a:spcPct val="0"/>
              </a:spcAft>
            </a:pPr>
            <a:r>
              <a:rPr lang="en-US" b="1">
                <a:solidFill>
                  <a:srgbClr val="3C4043"/>
                </a:solidFill>
                <a:latin typeface="Noto Naskh Arabic UI"/>
              </a:rPr>
              <a:t>E. Mail: </a:t>
            </a:r>
            <a:r>
              <a:rPr lang="en-US" b="1">
                <a:solidFill>
                  <a:srgbClr val="3C4043"/>
                </a:solidFill>
                <a:latin typeface="Noto Naskh Arabic UI"/>
                <a:hlinkClick r:id="rId4"/>
              </a:rPr>
              <a:t>Hshalaan@fedu.bu.edu.eg</a:t>
            </a:r>
            <a:endParaRPr lang="en-US" b="1">
              <a:solidFill>
                <a:srgbClr val="3C4043"/>
              </a:solidFill>
              <a:latin typeface="Noto Naskh Arabic UI"/>
            </a:endParaRPr>
          </a:p>
        </p:txBody>
      </p:sp>
    </p:spTree>
    <p:extLst>
      <p:ext uri="{BB962C8B-B14F-4D97-AF65-F5344CB8AC3E}">
        <p14:creationId xmlns:p14="http://schemas.microsoft.com/office/powerpoint/2010/main" val="163516194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1988"/>
                                        </p:tgtEl>
                                        <p:attrNameLst>
                                          <p:attrName>style.visibility</p:attrName>
                                        </p:attrNameLst>
                                      </p:cBhvr>
                                      <p:to>
                                        <p:strVal val="visible"/>
                                      </p:to>
                                    </p:set>
                                    <p:anim calcmode="lin" valueType="num">
                                      <p:cBhvr>
                                        <p:cTn id="7" dur="1000" fill="hold"/>
                                        <p:tgtEl>
                                          <p:spTgt spid="41988"/>
                                        </p:tgtEl>
                                        <p:attrNameLst>
                                          <p:attrName>ppt_x</p:attrName>
                                        </p:attrNameLst>
                                      </p:cBhvr>
                                      <p:tavLst>
                                        <p:tav tm="0">
                                          <p:val>
                                            <p:strVal val="#ppt_x-.2"/>
                                          </p:val>
                                        </p:tav>
                                        <p:tav tm="100000">
                                          <p:val>
                                            <p:strVal val="#ppt_x"/>
                                          </p:val>
                                        </p:tav>
                                      </p:tavLst>
                                    </p:anim>
                                    <p:anim calcmode="lin" valueType="num">
                                      <p:cBhvr>
                                        <p:cTn id="8" dur="1000" fill="hold"/>
                                        <p:tgtEl>
                                          <p:spTgt spid="41988"/>
                                        </p:tgtEl>
                                        <p:attrNameLst>
                                          <p:attrName>ppt_y</p:attrName>
                                        </p:attrNameLst>
                                      </p:cBhvr>
                                      <p:tavLst>
                                        <p:tav tm="0">
                                          <p:val>
                                            <p:strVal val="#ppt_y"/>
                                          </p:val>
                                        </p:tav>
                                        <p:tav tm="100000">
                                          <p:val>
                                            <p:strVal val="#ppt_y"/>
                                          </p:val>
                                        </p:tav>
                                      </p:tavLst>
                                    </p:anim>
                                    <p:animEffect transition="in" filter="wipe(right)" prLst="gradientSize: 0.1">
                                      <p:cBhvr>
                                        <p:cTn id="9" dur="1000"/>
                                        <p:tgtEl>
                                          <p:spTgt spid="419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ar-SA" b="1" smtClean="0">
                <a:solidFill>
                  <a:srgbClr val="7030A0"/>
                </a:solidFill>
                <a:latin typeface="Times New Roman" pitchFamily="18" charset="0"/>
                <a:ea typeface="Times New Roman" pitchFamily="18" charset="0"/>
                <a:cs typeface="PT Bold Heading"/>
              </a:rPr>
              <a:t>أسرار المعجزة اليابانية </a:t>
            </a:r>
            <a:endParaRPr lang="ar-EG" b="1" smtClean="0">
              <a:solidFill>
                <a:srgbClr val="7030A0"/>
              </a:solidFill>
              <a:ea typeface="Times New Roman" pitchFamily="18" charset="0"/>
              <a:cs typeface="PT Bold Heading"/>
            </a:endParaRPr>
          </a:p>
        </p:txBody>
      </p:sp>
      <p:sp>
        <p:nvSpPr>
          <p:cNvPr id="3" name="Content Placeholder 2"/>
          <p:cNvSpPr>
            <a:spLocks noGrp="1"/>
          </p:cNvSpPr>
          <p:nvPr>
            <p:ph idx="1"/>
          </p:nvPr>
        </p:nvSpPr>
        <p:spPr/>
        <p:txBody>
          <a:bodyPr rtlCol="1">
            <a:normAutofit/>
          </a:bodyPr>
          <a:lstStyle/>
          <a:p>
            <a:pPr marL="365125" indent="0" eaLnBrk="1" fontAlgn="auto" hangingPunct="1">
              <a:spcAft>
                <a:spcPts val="0"/>
              </a:spcAft>
              <a:buFont typeface="Arial" pitchFamily="34" charset="0"/>
              <a:buNone/>
              <a:defRPr/>
            </a:pPr>
            <a:r>
              <a:rPr lang="ar-EG" sz="3600" b="1" dirty="0" smtClean="0">
                <a:ea typeface="Times New Roman"/>
                <a:cs typeface="Times New Roman"/>
              </a:rPr>
              <a:t>* محاولة, </a:t>
            </a:r>
          </a:p>
          <a:p>
            <a:pPr marL="808038" indent="0" eaLnBrk="1" fontAlgn="auto" hangingPunct="1">
              <a:spcAft>
                <a:spcPts val="0"/>
              </a:spcAft>
              <a:buFont typeface="Arial" pitchFamily="34" charset="0"/>
              <a:buNone/>
              <a:defRPr/>
            </a:pPr>
            <a:r>
              <a:rPr lang="ar-EG" sz="3600" b="1" dirty="0" smtClean="0">
                <a:ea typeface="Times New Roman"/>
                <a:cs typeface="Times New Roman"/>
              </a:rPr>
              <a:t>* عزم, </a:t>
            </a:r>
          </a:p>
          <a:p>
            <a:pPr marL="1341438" indent="0" eaLnBrk="1" fontAlgn="auto" hangingPunct="1">
              <a:spcAft>
                <a:spcPts val="0"/>
              </a:spcAft>
              <a:buFont typeface="Arial" pitchFamily="34" charset="0"/>
              <a:buNone/>
              <a:defRPr/>
            </a:pPr>
            <a:r>
              <a:rPr lang="ar-EG" sz="3600" b="1" dirty="0" smtClean="0">
                <a:ea typeface="Times New Roman"/>
                <a:cs typeface="Times New Roman"/>
              </a:rPr>
              <a:t>* إصرار, </a:t>
            </a:r>
          </a:p>
          <a:p>
            <a:pPr marL="1965325" indent="0" eaLnBrk="1" fontAlgn="auto" hangingPunct="1">
              <a:spcAft>
                <a:spcPts val="0"/>
              </a:spcAft>
              <a:buFont typeface="Arial" pitchFamily="34" charset="0"/>
              <a:buNone/>
              <a:defRPr/>
            </a:pPr>
            <a:r>
              <a:rPr lang="ar-EG" sz="3600" b="1" dirty="0" smtClean="0">
                <a:ea typeface="Times New Roman"/>
                <a:cs typeface="Times New Roman"/>
              </a:rPr>
              <a:t>* إرادة, </a:t>
            </a:r>
          </a:p>
          <a:p>
            <a:pPr marL="2422525" indent="0" eaLnBrk="1" fontAlgn="auto" hangingPunct="1">
              <a:spcAft>
                <a:spcPts val="0"/>
              </a:spcAft>
              <a:buFont typeface="Arial" pitchFamily="34" charset="0"/>
              <a:buNone/>
              <a:defRPr/>
            </a:pPr>
            <a:r>
              <a:rPr lang="ar-EG" sz="3600" b="1" dirty="0" smtClean="0">
                <a:ea typeface="Times New Roman"/>
                <a:cs typeface="Times New Roman"/>
              </a:rPr>
              <a:t>* تحقيق الهدف,  </a:t>
            </a:r>
          </a:p>
          <a:p>
            <a:pPr marL="1158875" indent="0" eaLnBrk="1" fontAlgn="auto" hangingPunct="1">
              <a:spcAft>
                <a:spcPts val="0"/>
              </a:spcAft>
              <a:buFont typeface="Arial" pitchFamily="34" charset="0"/>
              <a:buNone/>
              <a:defRPr/>
            </a:pPr>
            <a:r>
              <a:rPr lang="ar-EG" sz="3600" b="1" dirty="0" smtClean="0">
                <a:ea typeface="Times New Roman"/>
                <a:cs typeface="Times New Roman"/>
              </a:rPr>
              <a:t>* صنع جيل جديد, يبحث عن مستقبل جديد .</a:t>
            </a:r>
            <a:endParaRPr lang="ar-EG" sz="3600" b="1" dirty="0" smtClean="0"/>
          </a:p>
        </p:txBody>
      </p:sp>
    </p:spTree>
    <p:extLst>
      <p:ext uri="{BB962C8B-B14F-4D97-AF65-F5344CB8AC3E}">
        <p14:creationId xmlns:p14="http://schemas.microsoft.com/office/powerpoint/2010/main" val="3702911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ar-EG" b="1" smtClean="0">
                <a:latin typeface="Times New Roman" pitchFamily="18" charset="0"/>
                <a:ea typeface="Times New Roman" pitchFamily="18" charset="0"/>
                <a:cs typeface="PT Bold Heading"/>
              </a:rPr>
              <a:t>المنحني الياباني </a:t>
            </a:r>
            <a:endParaRPr lang="ar-EG" b="1" smtClean="0">
              <a:ea typeface="Times New Roman" pitchFamily="18" charset="0"/>
              <a:cs typeface="PT Bold Heading"/>
            </a:endParaRPr>
          </a:p>
        </p:txBody>
      </p:sp>
      <p:sp>
        <p:nvSpPr>
          <p:cNvPr id="30723" name="Content Placeholder 2"/>
          <p:cNvSpPr>
            <a:spLocks noGrp="1"/>
          </p:cNvSpPr>
          <p:nvPr>
            <p:ph idx="1"/>
          </p:nvPr>
        </p:nvSpPr>
        <p:spPr>
          <a:xfrm>
            <a:off x="323850" y="1600200"/>
            <a:ext cx="8362950" cy="4525963"/>
          </a:xfrm>
        </p:spPr>
        <p:txBody>
          <a:bodyPr/>
          <a:lstStyle/>
          <a:p>
            <a:pPr marL="365125" lvl="2" indent="-365125" algn="just" defTabSz="715963" eaLnBrk="1" hangingPunct="1">
              <a:lnSpc>
                <a:spcPct val="130000"/>
              </a:lnSpc>
              <a:spcBef>
                <a:spcPct val="0"/>
              </a:spcBef>
              <a:buFont typeface="Wingdings" pitchFamily="2" charset="2"/>
              <a:buChar char=""/>
              <a:tabLst>
                <a:tab pos="222250" algn="l"/>
              </a:tabLst>
            </a:pPr>
            <a:r>
              <a:rPr lang="ar-SA" b="1" smtClean="0">
                <a:latin typeface="Times New Roman" pitchFamily="18" charset="0"/>
                <a:ea typeface="Times New Roman" pitchFamily="18" charset="0"/>
                <a:cs typeface="Simplified Arabic" pitchFamily="18" charset="-78"/>
              </a:rPr>
              <a:t>1945 = حرب عالمية ثانية= دمار وخراب + تدهور اقتصادي + فقدان الهوية.</a:t>
            </a:r>
            <a:endParaRPr lang="en-US" sz="1400" b="1" smtClean="0">
              <a:latin typeface="Times New Roman" pitchFamily="18" charset="0"/>
              <a:ea typeface="Times New Roman" pitchFamily="18" charset="0"/>
              <a:cs typeface="Simplified Arabic" pitchFamily="18" charset="-78"/>
            </a:endParaRPr>
          </a:p>
          <a:p>
            <a:pPr marL="365125" lvl="2" indent="-365125" algn="just" defTabSz="715963" eaLnBrk="1" hangingPunct="1">
              <a:lnSpc>
                <a:spcPct val="130000"/>
              </a:lnSpc>
              <a:spcBef>
                <a:spcPct val="0"/>
              </a:spcBef>
              <a:buFont typeface="Wingdings" pitchFamily="2" charset="2"/>
              <a:buChar char=""/>
              <a:tabLst>
                <a:tab pos="222250" algn="l"/>
              </a:tabLst>
            </a:pPr>
            <a:r>
              <a:rPr lang="ar-SA" b="1" smtClean="0">
                <a:latin typeface="Times New Roman" pitchFamily="18" charset="0"/>
                <a:ea typeface="Times New Roman" pitchFamily="18" charset="0"/>
                <a:cs typeface="Simplified Arabic" pitchFamily="18" charset="-78"/>
              </a:rPr>
              <a:t>1950 = ثورة الهوية = وقفة مع النفس = من نحن + أين نكون ؟ </a:t>
            </a:r>
            <a:endParaRPr lang="en-US" sz="1400" b="1" smtClean="0">
              <a:latin typeface="Times New Roman" pitchFamily="18" charset="0"/>
              <a:ea typeface="Times New Roman" pitchFamily="18" charset="0"/>
              <a:cs typeface="Simplified Arabic" pitchFamily="18" charset="-78"/>
            </a:endParaRPr>
          </a:p>
          <a:p>
            <a:pPr marL="365125" lvl="2" indent="-365125" algn="just" defTabSz="715963" eaLnBrk="1" hangingPunct="1">
              <a:lnSpc>
                <a:spcPct val="130000"/>
              </a:lnSpc>
              <a:spcBef>
                <a:spcPct val="0"/>
              </a:spcBef>
              <a:buFont typeface="Wingdings" pitchFamily="2" charset="2"/>
              <a:buChar char=""/>
              <a:tabLst>
                <a:tab pos="222250" algn="l"/>
              </a:tabLst>
            </a:pPr>
            <a:r>
              <a:rPr lang="ar-SA" b="1" smtClean="0">
                <a:latin typeface="Times New Roman" pitchFamily="18" charset="0"/>
                <a:ea typeface="Times New Roman" pitchFamily="18" charset="0"/>
                <a:cs typeface="Simplified Arabic" pitchFamily="18" charset="-78"/>
              </a:rPr>
              <a:t>1960 = ثورة الشعار= اليابانية من أجل العالمية = نصنع لنسيطر على </a:t>
            </a:r>
            <a:r>
              <a:rPr lang="ar-EG" b="1" smtClean="0">
                <a:latin typeface="Times New Roman" pitchFamily="18" charset="0"/>
                <a:ea typeface="Times New Roman" pitchFamily="18" charset="0"/>
                <a:cs typeface="Simplified Arabic" pitchFamily="18" charset="-78"/>
              </a:rPr>
              <a:t>الأخر</a:t>
            </a:r>
            <a:r>
              <a:rPr lang="ar-SA" b="1" smtClean="0">
                <a:latin typeface="Times New Roman" pitchFamily="18" charset="0"/>
                <a:ea typeface="Times New Roman" pitchFamily="18" charset="0"/>
                <a:cs typeface="Simplified Arabic" pitchFamily="18" charset="-78"/>
              </a:rPr>
              <a:t>. </a:t>
            </a:r>
            <a:endParaRPr lang="en-US" sz="1400" b="1" smtClean="0">
              <a:latin typeface="Times New Roman" pitchFamily="18" charset="0"/>
              <a:ea typeface="Times New Roman" pitchFamily="18" charset="0"/>
              <a:cs typeface="Simplified Arabic" pitchFamily="18" charset="-78"/>
            </a:endParaRPr>
          </a:p>
          <a:p>
            <a:pPr marL="365125" lvl="2" indent="-365125" algn="just" defTabSz="715963" eaLnBrk="1" hangingPunct="1">
              <a:lnSpc>
                <a:spcPct val="130000"/>
              </a:lnSpc>
              <a:spcBef>
                <a:spcPct val="0"/>
              </a:spcBef>
              <a:buFont typeface="Wingdings" pitchFamily="2" charset="2"/>
              <a:buChar char=""/>
              <a:tabLst>
                <a:tab pos="222250" algn="l"/>
              </a:tabLst>
            </a:pPr>
            <a:r>
              <a:rPr lang="ar-SA" b="1" smtClean="0">
                <a:latin typeface="Times New Roman" pitchFamily="18" charset="0"/>
                <a:ea typeface="Times New Roman" pitchFamily="18" charset="0"/>
                <a:cs typeface="Simplified Arabic" pitchFamily="18" charset="-78"/>
              </a:rPr>
              <a:t>1970 = ثورة العلم = صناعة الحاسب الآلي والإلكترونيات . </a:t>
            </a:r>
            <a:endParaRPr lang="en-US" sz="1400" b="1" smtClean="0">
              <a:latin typeface="Times New Roman" pitchFamily="18" charset="0"/>
              <a:ea typeface="Times New Roman" pitchFamily="18" charset="0"/>
              <a:cs typeface="Simplified Arabic" pitchFamily="18" charset="-78"/>
            </a:endParaRPr>
          </a:p>
          <a:p>
            <a:pPr marL="365125" lvl="2" indent="-365125" algn="just" defTabSz="715963" eaLnBrk="1" hangingPunct="1">
              <a:lnSpc>
                <a:spcPct val="130000"/>
              </a:lnSpc>
              <a:spcBef>
                <a:spcPct val="0"/>
              </a:spcBef>
              <a:buFont typeface="Wingdings" pitchFamily="2" charset="2"/>
              <a:buChar char=""/>
              <a:tabLst>
                <a:tab pos="222250" algn="l"/>
              </a:tabLst>
            </a:pPr>
            <a:r>
              <a:rPr lang="ar-SA" b="1" smtClean="0">
                <a:latin typeface="Times New Roman" pitchFamily="18" charset="0"/>
                <a:ea typeface="Times New Roman" pitchFamily="18" charset="0"/>
                <a:cs typeface="Simplified Arabic" pitchFamily="18" charset="-78"/>
              </a:rPr>
              <a:t>1980 = ثورة الاتصال= التليفون المرئي . </a:t>
            </a:r>
            <a:endParaRPr lang="en-US" sz="1400" b="1" smtClean="0">
              <a:latin typeface="Times New Roman" pitchFamily="18" charset="0"/>
              <a:ea typeface="Times New Roman" pitchFamily="18" charset="0"/>
              <a:cs typeface="Simplified Arabic" pitchFamily="18" charset="-78"/>
            </a:endParaRPr>
          </a:p>
          <a:p>
            <a:pPr marL="365125" lvl="2" indent="-365125" algn="just" defTabSz="715963" eaLnBrk="1" hangingPunct="1">
              <a:lnSpc>
                <a:spcPct val="130000"/>
              </a:lnSpc>
              <a:spcBef>
                <a:spcPct val="0"/>
              </a:spcBef>
              <a:buFont typeface="Wingdings" pitchFamily="2" charset="2"/>
              <a:buChar char=""/>
              <a:tabLst>
                <a:tab pos="222250" algn="l"/>
              </a:tabLst>
            </a:pPr>
            <a:r>
              <a:rPr lang="ar-SA" b="1" smtClean="0">
                <a:latin typeface="Times New Roman" pitchFamily="18" charset="0"/>
                <a:ea typeface="Times New Roman" pitchFamily="18" charset="0"/>
                <a:cs typeface="Simplified Arabic" pitchFamily="18" charset="-78"/>
              </a:rPr>
              <a:t>1990 = ثورة الإنسان = أنسنة الإنسان = إعادة بناء الإنسان . </a:t>
            </a:r>
            <a:endParaRPr lang="en-US" sz="1400" b="1" smtClean="0">
              <a:latin typeface="Times New Roman" pitchFamily="18" charset="0"/>
              <a:ea typeface="Times New Roman" pitchFamily="18" charset="0"/>
              <a:cs typeface="Simplified Arabic" pitchFamily="18" charset="-78"/>
            </a:endParaRPr>
          </a:p>
          <a:p>
            <a:pPr marL="365125" lvl="2" indent="-365125" algn="just" defTabSz="715963" eaLnBrk="1" hangingPunct="1">
              <a:lnSpc>
                <a:spcPct val="130000"/>
              </a:lnSpc>
              <a:spcBef>
                <a:spcPct val="0"/>
              </a:spcBef>
              <a:buFont typeface="Wingdings" pitchFamily="2" charset="2"/>
              <a:buChar char=""/>
              <a:tabLst>
                <a:tab pos="222250" algn="l"/>
              </a:tabLst>
            </a:pPr>
            <a:r>
              <a:rPr lang="ar-SA" b="1" smtClean="0">
                <a:latin typeface="Times New Roman" pitchFamily="18" charset="0"/>
                <a:ea typeface="Times New Roman" pitchFamily="18" charset="0"/>
                <a:cs typeface="Simplified Arabic" pitchFamily="18" charset="-78"/>
              </a:rPr>
              <a:t>1991 = ثورة الباب المطروق = الاهتمام بالإدارة + الاهتمام بالتكنولوجيا . </a:t>
            </a:r>
            <a:endParaRPr lang="en-US" sz="1400" b="1" smtClean="0">
              <a:latin typeface="Times New Roman" pitchFamily="18" charset="0"/>
              <a:ea typeface="Times New Roman" pitchFamily="18" charset="0"/>
              <a:cs typeface="Simplified Arabic" pitchFamily="18" charset="-78"/>
            </a:endParaRPr>
          </a:p>
          <a:p>
            <a:pPr marL="365125" lvl="2" indent="-365125" algn="just" defTabSz="715963" eaLnBrk="1" hangingPunct="1">
              <a:lnSpc>
                <a:spcPct val="130000"/>
              </a:lnSpc>
              <a:spcBef>
                <a:spcPct val="0"/>
              </a:spcBef>
              <a:buFont typeface="Wingdings" pitchFamily="2" charset="2"/>
              <a:buChar char=""/>
              <a:tabLst>
                <a:tab pos="222250" algn="l"/>
              </a:tabLst>
            </a:pPr>
            <a:r>
              <a:rPr lang="ar-SA" b="1" smtClean="0">
                <a:latin typeface="Times New Roman" pitchFamily="18" charset="0"/>
                <a:ea typeface="Times New Roman" pitchFamily="18" charset="0"/>
                <a:cs typeface="Simplified Arabic" pitchFamily="18" charset="-78"/>
              </a:rPr>
              <a:t>1992 = ثورة التعليم = تنويع البنى التربوية + إدخال رياض الأطفال إلى السلم + الاهتمام بالتعليم العالي والتكنولوجي </a:t>
            </a:r>
            <a:r>
              <a:rPr lang="ar-EG" b="1" smtClean="0">
                <a:latin typeface="Times New Roman" pitchFamily="18" charset="0"/>
                <a:ea typeface="Times New Roman" pitchFamily="18" charset="0"/>
                <a:cs typeface="Simplified Arabic" pitchFamily="18" charset="-78"/>
              </a:rPr>
              <a:t>أكثر من </a:t>
            </a:r>
            <a:r>
              <a:rPr lang="ar-SA" b="1" smtClean="0">
                <a:latin typeface="Times New Roman" pitchFamily="18" charset="0"/>
                <a:ea typeface="Times New Roman" pitchFamily="18" charset="0"/>
                <a:cs typeface="Simplified Arabic" pitchFamily="18" charset="-78"/>
              </a:rPr>
              <a:t>(22.000 جامعة تقريباً ) . </a:t>
            </a:r>
            <a:endParaRPr lang="en-US" sz="1400" b="1" smtClean="0">
              <a:latin typeface="Times New Roman" pitchFamily="18" charset="0"/>
              <a:ea typeface="Times New Roman" pitchFamily="18" charset="0"/>
              <a:cs typeface="Simplified Arabic" pitchFamily="18" charset="-78"/>
            </a:endParaRPr>
          </a:p>
        </p:txBody>
      </p:sp>
    </p:spTree>
    <p:extLst>
      <p:ext uri="{BB962C8B-B14F-4D97-AF65-F5344CB8AC3E}">
        <p14:creationId xmlns:p14="http://schemas.microsoft.com/office/powerpoint/2010/main" val="99930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ar-EG" b="1" smtClean="0">
                <a:latin typeface="Times New Roman" pitchFamily="18" charset="0"/>
                <a:ea typeface="Times New Roman" pitchFamily="18" charset="0"/>
                <a:cs typeface="PT Bold Heading"/>
              </a:rPr>
              <a:t>المنحني الياباني </a:t>
            </a:r>
            <a:endParaRPr lang="ar-EG" b="1" smtClean="0">
              <a:ea typeface="Times New Roman" pitchFamily="18" charset="0"/>
              <a:cs typeface="PT Bold Heading"/>
            </a:endParaRPr>
          </a:p>
        </p:txBody>
      </p:sp>
      <p:sp>
        <p:nvSpPr>
          <p:cNvPr id="31747" name="Content Placeholder 2"/>
          <p:cNvSpPr>
            <a:spLocks noGrp="1"/>
          </p:cNvSpPr>
          <p:nvPr>
            <p:ph idx="1"/>
          </p:nvPr>
        </p:nvSpPr>
        <p:spPr>
          <a:xfrm>
            <a:off x="323850" y="1412875"/>
            <a:ext cx="8362950" cy="4713288"/>
          </a:xfrm>
        </p:spPr>
        <p:txBody>
          <a:bodyPr/>
          <a:lstStyle/>
          <a:p>
            <a:pPr marL="365125" lvl="2" algn="just" eaLnBrk="1" hangingPunct="1">
              <a:lnSpc>
                <a:spcPct val="120000"/>
              </a:lnSpc>
              <a:spcBef>
                <a:spcPct val="0"/>
              </a:spcBef>
              <a:buFont typeface="Wingdings" pitchFamily="2" charset="2"/>
              <a:buChar char=""/>
              <a:tabLst>
                <a:tab pos="222250" algn="l"/>
                <a:tab pos="274638" algn="l"/>
              </a:tabLst>
            </a:pPr>
            <a:r>
              <a:rPr lang="ar-SA" b="1" smtClean="0">
                <a:latin typeface="Times New Roman" pitchFamily="18" charset="0"/>
                <a:ea typeface="Times New Roman" pitchFamily="18" charset="0"/>
                <a:cs typeface="Simplified Arabic" pitchFamily="18" charset="-78"/>
              </a:rPr>
              <a:t>1993 = ثورة البدائل= الاهتمام ببدائل الطاقة + إيجاد بدائل جديدة للبترول. </a:t>
            </a:r>
            <a:endParaRPr lang="en-US" b="1" smtClean="0">
              <a:latin typeface="Times New Roman" pitchFamily="18" charset="0"/>
              <a:ea typeface="Times New Roman" pitchFamily="18" charset="0"/>
              <a:cs typeface="Simplified Arabic" pitchFamily="18" charset="-78"/>
            </a:endParaRPr>
          </a:p>
          <a:p>
            <a:pPr marL="365125" lvl="2" algn="just" eaLnBrk="1" hangingPunct="1">
              <a:lnSpc>
                <a:spcPct val="120000"/>
              </a:lnSpc>
              <a:spcBef>
                <a:spcPct val="0"/>
              </a:spcBef>
              <a:buFont typeface="Wingdings" pitchFamily="2" charset="2"/>
              <a:buChar char=""/>
              <a:tabLst>
                <a:tab pos="222250" algn="l"/>
                <a:tab pos="274638" algn="l"/>
              </a:tabLst>
            </a:pPr>
            <a:r>
              <a:rPr lang="ar-SA" b="1" smtClean="0">
                <a:latin typeface="Times New Roman" pitchFamily="18" charset="0"/>
                <a:ea typeface="Times New Roman" pitchFamily="18" charset="0"/>
                <a:cs typeface="Simplified Arabic" pitchFamily="18" charset="-78"/>
              </a:rPr>
              <a:t>1994 = ثورة الإبداع= رفض القائم وتدعيم القائم + البحث عن الجديد . </a:t>
            </a:r>
            <a:endParaRPr lang="en-US" b="1" smtClean="0">
              <a:latin typeface="Times New Roman" pitchFamily="18" charset="0"/>
              <a:ea typeface="Times New Roman" pitchFamily="18" charset="0"/>
              <a:cs typeface="Simplified Arabic" pitchFamily="18" charset="-78"/>
            </a:endParaRPr>
          </a:p>
          <a:p>
            <a:pPr marL="365125" lvl="2" algn="just" eaLnBrk="1" hangingPunct="1">
              <a:lnSpc>
                <a:spcPct val="120000"/>
              </a:lnSpc>
              <a:spcBef>
                <a:spcPct val="0"/>
              </a:spcBef>
              <a:buFont typeface="Wingdings" pitchFamily="2" charset="2"/>
              <a:buChar char=""/>
              <a:tabLst>
                <a:tab pos="222250" algn="l"/>
                <a:tab pos="274638" algn="l"/>
              </a:tabLst>
            </a:pPr>
            <a:r>
              <a:rPr lang="ar-SA" b="1" smtClean="0">
                <a:latin typeface="Times New Roman" pitchFamily="18" charset="0"/>
                <a:ea typeface="Times New Roman" pitchFamily="18" charset="0"/>
                <a:cs typeface="Simplified Arabic" pitchFamily="18" charset="-78"/>
              </a:rPr>
              <a:t>1995= ثورة الجودة= هيا نتمايز حتى نتنافس+ التعليم أساس الجودة الشاملة. </a:t>
            </a:r>
            <a:endParaRPr lang="en-US" b="1" smtClean="0">
              <a:latin typeface="Times New Roman" pitchFamily="18" charset="0"/>
              <a:ea typeface="Times New Roman" pitchFamily="18" charset="0"/>
              <a:cs typeface="Simplified Arabic" pitchFamily="18" charset="-78"/>
            </a:endParaRPr>
          </a:p>
          <a:p>
            <a:pPr marL="365125" lvl="2" algn="just" eaLnBrk="1" hangingPunct="1">
              <a:lnSpc>
                <a:spcPct val="120000"/>
              </a:lnSpc>
              <a:spcBef>
                <a:spcPct val="0"/>
              </a:spcBef>
              <a:buFont typeface="Wingdings" pitchFamily="2" charset="2"/>
              <a:buChar char=""/>
              <a:tabLst>
                <a:tab pos="222250" algn="l"/>
                <a:tab pos="274638" algn="l"/>
              </a:tabLst>
            </a:pPr>
            <a:r>
              <a:rPr lang="ar-SA" b="1" smtClean="0">
                <a:latin typeface="Times New Roman" pitchFamily="18" charset="0"/>
                <a:ea typeface="Times New Roman" pitchFamily="18" charset="0"/>
                <a:cs typeface="Simplified Arabic" pitchFamily="18" charset="-78"/>
              </a:rPr>
              <a:t>1996 = ثورة السلوكيات = السعي نحو تكوين مواطن عالمي + الصالح العام أبقى وأولى من مصلحة الفرد . </a:t>
            </a:r>
            <a:endParaRPr lang="en-US" b="1" smtClean="0">
              <a:latin typeface="Times New Roman" pitchFamily="18" charset="0"/>
              <a:ea typeface="Times New Roman" pitchFamily="18" charset="0"/>
              <a:cs typeface="Simplified Arabic" pitchFamily="18" charset="-78"/>
            </a:endParaRPr>
          </a:p>
          <a:p>
            <a:pPr marL="365125" lvl="2" algn="just" eaLnBrk="1" hangingPunct="1">
              <a:lnSpc>
                <a:spcPct val="120000"/>
              </a:lnSpc>
              <a:spcBef>
                <a:spcPct val="0"/>
              </a:spcBef>
              <a:buFont typeface="Wingdings" pitchFamily="2" charset="2"/>
              <a:buChar char=""/>
              <a:tabLst>
                <a:tab pos="222250" algn="l"/>
                <a:tab pos="274638" algn="l"/>
              </a:tabLst>
            </a:pPr>
            <a:r>
              <a:rPr lang="ar-SA" b="1" smtClean="0">
                <a:latin typeface="Times New Roman" pitchFamily="18" charset="0"/>
                <a:ea typeface="Times New Roman" pitchFamily="18" charset="0"/>
                <a:cs typeface="Simplified Arabic" pitchFamily="18" charset="-78"/>
              </a:rPr>
              <a:t>1997 – 2000 = ثورة الاستنساخ </a:t>
            </a:r>
            <a:r>
              <a:rPr lang="ar-EG" b="1" smtClean="0">
                <a:latin typeface="Times New Roman" pitchFamily="18" charset="0"/>
                <a:ea typeface="Times New Roman" pitchFamily="18" charset="0"/>
                <a:cs typeface="Simplified Arabic" pitchFamily="18" charset="-78"/>
              </a:rPr>
              <a:t>و</a:t>
            </a:r>
            <a:r>
              <a:rPr lang="ar-SA" b="1" smtClean="0">
                <a:latin typeface="Times New Roman" pitchFamily="18" charset="0"/>
                <a:ea typeface="Times New Roman" pitchFamily="18" charset="0"/>
                <a:cs typeface="Simplified Arabic" pitchFamily="18" charset="-78"/>
              </a:rPr>
              <a:t>الثورة المعلوماتية، و</a:t>
            </a:r>
            <a:r>
              <a:rPr lang="ar-EG" b="1" smtClean="0">
                <a:latin typeface="Times New Roman" pitchFamily="18" charset="0"/>
                <a:ea typeface="Times New Roman" pitchFamily="18" charset="0"/>
                <a:cs typeface="Simplified Arabic" pitchFamily="18" charset="-78"/>
              </a:rPr>
              <a:t>م</a:t>
            </a:r>
            <a:r>
              <a:rPr lang="ar-SA" b="1" smtClean="0">
                <a:latin typeface="Times New Roman" pitchFamily="18" charset="0"/>
                <a:ea typeface="Times New Roman" pitchFamily="18" charset="0"/>
                <a:cs typeface="Simplified Arabic" pitchFamily="18" charset="-78"/>
              </a:rPr>
              <a:t>واكب</a:t>
            </a:r>
            <a:r>
              <a:rPr lang="ar-EG" b="1" smtClean="0">
                <a:latin typeface="Times New Roman" pitchFamily="18" charset="0"/>
                <a:ea typeface="Times New Roman" pitchFamily="18" charset="0"/>
                <a:cs typeface="Simplified Arabic" pitchFamily="18" charset="-78"/>
              </a:rPr>
              <a:t>ة</a:t>
            </a:r>
            <a:r>
              <a:rPr lang="ar-SA" b="1" smtClean="0">
                <a:latin typeface="Times New Roman" pitchFamily="18" charset="0"/>
                <a:ea typeface="Times New Roman" pitchFamily="18" charset="0"/>
                <a:cs typeface="Simplified Arabic" pitchFamily="18" charset="-78"/>
              </a:rPr>
              <a:t> المستجدات العصرية. </a:t>
            </a:r>
            <a:endParaRPr lang="en-US" b="1" smtClean="0">
              <a:latin typeface="Times New Roman" pitchFamily="18" charset="0"/>
              <a:ea typeface="Times New Roman" pitchFamily="18" charset="0"/>
              <a:cs typeface="Simplified Arabic" pitchFamily="18" charset="-78"/>
            </a:endParaRPr>
          </a:p>
          <a:p>
            <a:pPr marL="365125" lvl="2" algn="just" eaLnBrk="1" hangingPunct="1">
              <a:lnSpc>
                <a:spcPct val="120000"/>
              </a:lnSpc>
              <a:spcBef>
                <a:spcPct val="0"/>
              </a:spcBef>
              <a:buFont typeface="Wingdings" pitchFamily="2" charset="2"/>
              <a:buChar char=""/>
              <a:tabLst>
                <a:tab pos="222250" algn="l"/>
                <a:tab pos="274638" algn="l"/>
              </a:tabLst>
            </a:pPr>
            <a:r>
              <a:rPr lang="ar-SA" b="1" smtClean="0">
                <a:latin typeface="Times New Roman" pitchFamily="18" charset="0"/>
                <a:ea typeface="Times New Roman" pitchFamily="18" charset="0"/>
                <a:cs typeface="Simplified Arabic" pitchFamily="18" charset="-78"/>
              </a:rPr>
              <a:t>2000 – 2006 = ثورة النانوتكنولوجيا، أي الاهتمام بالتكنولوجيا الدقيقة، والتي ترتب عليها صناعة العجائب العلمية.  </a:t>
            </a:r>
            <a:endParaRPr lang="en-US" b="1" smtClean="0">
              <a:latin typeface="Times New Roman" pitchFamily="18" charset="0"/>
              <a:ea typeface="Times New Roman" pitchFamily="18" charset="0"/>
              <a:cs typeface="Simplified Arabic" pitchFamily="18" charset="-78"/>
            </a:endParaRPr>
          </a:p>
        </p:txBody>
      </p:sp>
    </p:spTree>
    <p:extLst>
      <p:ext uri="{BB962C8B-B14F-4D97-AF65-F5344CB8AC3E}">
        <p14:creationId xmlns:p14="http://schemas.microsoft.com/office/powerpoint/2010/main" val="3659507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ar-SA" b="1" smtClean="0">
                <a:solidFill>
                  <a:srgbClr val="7030A0"/>
                </a:solidFill>
                <a:latin typeface="Times New Roman" pitchFamily="18" charset="0"/>
                <a:ea typeface="Times New Roman" pitchFamily="18" charset="0"/>
                <a:cs typeface="Monotype Koufi"/>
              </a:rPr>
              <a:t>المدلول التربوي للمنحنى الياباني </a:t>
            </a:r>
            <a:endParaRPr lang="ar-EG" b="1" smtClean="0">
              <a:solidFill>
                <a:srgbClr val="7030A0"/>
              </a:solidFill>
              <a:ea typeface="Times New Roman" pitchFamily="18" charset="0"/>
              <a:cs typeface="Monotype Koufi"/>
            </a:endParaRPr>
          </a:p>
        </p:txBody>
      </p:sp>
      <p:sp>
        <p:nvSpPr>
          <p:cNvPr id="32771" name="Content Placeholder 2"/>
          <p:cNvSpPr>
            <a:spLocks noGrp="1"/>
          </p:cNvSpPr>
          <p:nvPr>
            <p:ph idx="1"/>
          </p:nvPr>
        </p:nvSpPr>
        <p:spPr/>
        <p:txBody>
          <a:bodyPr/>
          <a:lstStyle/>
          <a:p>
            <a:pPr algn="just" eaLnBrk="1" hangingPunct="1">
              <a:spcBef>
                <a:spcPct val="0"/>
              </a:spcBef>
              <a:buFont typeface="Times New Roman" pitchFamily="18" charset="0"/>
              <a:buChar char="-"/>
            </a:pPr>
            <a:r>
              <a:rPr lang="ar-SA" b="1" smtClean="0">
                <a:latin typeface="Times New Roman" pitchFamily="18" charset="0"/>
                <a:ea typeface="Times New Roman" pitchFamily="18" charset="0"/>
                <a:cs typeface="Simplified Arabic" pitchFamily="18" charset="-78"/>
              </a:rPr>
              <a:t>الاهتمام بأنسنة الإنسان. </a:t>
            </a:r>
            <a:endParaRPr lang="en-US" sz="1800" b="1" smtClean="0">
              <a:latin typeface="Times New Roman" pitchFamily="18" charset="0"/>
              <a:ea typeface="Times New Roman" pitchFamily="18" charset="0"/>
              <a:cs typeface="Simplified Arabic" pitchFamily="18" charset="-78"/>
            </a:endParaRPr>
          </a:p>
          <a:p>
            <a:pPr algn="just" eaLnBrk="1" hangingPunct="1">
              <a:spcBef>
                <a:spcPct val="0"/>
              </a:spcBef>
              <a:buFont typeface="Times New Roman" pitchFamily="18" charset="0"/>
              <a:buChar char="-"/>
            </a:pPr>
            <a:r>
              <a:rPr lang="ar-SA" b="1" smtClean="0">
                <a:latin typeface="Times New Roman" pitchFamily="18" charset="0"/>
                <a:ea typeface="Times New Roman" pitchFamily="18" charset="0"/>
                <a:cs typeface="Simplified Arabic" pitchFamily="18" charset="-78"/>
              </a:rPr>
              <a:t>الاهتمام بالمرونة وتبسيط الإجراءات. </a:t>
            </a:r>
            <a:endParaRPr lang="en-US" sz="1800" b="1" smtClean="0">
              <a:latin typeface="Times New Roman" pitchFamily="18" charset="0"/>
              <a:ea typeface="Times New Roman" pitchFamily="18" charset="0"/>
              <a:cs typeface="Simplified Arabic" pitchFamily="18" charset="-78"/>
            </a:endParaRPr>
          </a:p>
          <a:p>
            <a:pPr algn="just" eaLnBrk="1" hangingPunct="1">
              <a:spcBef>
                <a:spcPct val="0"/>
              </a:spcBef>
              <a:buFont typeface="Times New Roman" pitchFamily="18" charset="0"/>
              <a:buChar char="-"/>
            </a:pPr>
            <a:r>
              <a:rPr lang="ar-SA" b="1" smtClean="0">
                <a:latin typeface="Times New Roman" pitchFamily="18" charset="0"/>
                <a:ea typeface="Times New Roman" pitchFamily="18" charset="0"/>
                <a:cs typeface="Simplified Arabic" pitchFamily="18" charset="-78"/>
              </a:rPr>
              <a:t>الاهتمام بتوظيف الإنسان مدى الحياة. </a:t>
            </a:r>
            <a:endParaRPr lang="en-US" sz="1800" b="1" smtClean="0">
              <a:latin typeface="Times New Roman" pitchFamily="18" charset="0"/>
              <a:ea typeface="Times New Roman" pitchFamily="18" charset="0"/>
              <a:cs typeface="Simplified Arabic" pitchFamily="18" charset="-78"/>
            </a:endParaRPr>
          </a:p>
          <a:p>
            <a:pPr algn="just" eaLnBrk="1" hangingPunct="1">
              <a:spcBef>
                <a:spcPct val="0"/>
              </a:spcBef>
              <a:buFont typeface="Times New Roman" pitchFamily="18" charset="0"/>
              <a:buChar char="-"/>
            </a:pPr>
            <a:r>
              <a:rPr lang="ar-SA" b="1" smtClean="0">
                <a:latin typeface="Times New Roman" pitchFamily="18" charset="0"/>
                <a:ea typeface="Times New Roman" pitchFamily="18" charset="0"/>
                <a:cs typeface="Simplified Arabic" pitchFamily="18" charset="-78"/>
              </a:rPr>
              <a:t>الاهتمام بغرس روح الفريق والعمل التعاوني. </a:t>
            </a:r>
            <a:endParaRPr lang="en-US" sz="1800" b="1" smtClean="0">
              <a:latin typeface="Times New Roman" pitchFamily="18" charset="0"/>
              <a:ea typeface="Times New Roman" pitchFamily="18" charset="0"/>
              <a:cs typeface="Simplified Arabic" pitchFamily="18" charset="-78"/>
            </a:endParaRPr>
          </a:p>
          <a:p>
            <a:pPr algn="just" eaLnBrk="1" hangingPunct="1">
              <a:spcBef>
                <a:spcPct val="0"/>
              </a:spcBef>
              <a:buFont typeface="Times New Roman" pitchFamily="18" charset="0"/>
              <a:buChar char="-"/>
            </a:pPr>
            <a:r>
              <a:rPr lang="ar-SA" b="1" smtClean="0">
                <a:latin typeface="Times New Roman" pitchFamily="18" charset="0"/>
                <a:ea typeface="Times New Roman" pitchFamily="18" charset="0"/>
                <a:cs typeface="Simplified Arabic" pitchFamily="18" charset="-78"/>
              </a:rPr>
              <a:t>الاهتمام بالرموز كنموذج للاقتداء بها. </a:t>
            </a:r>
            <a:endParaRPr lang="en-US" sz="1800" b="1" smtClean="0">
              <a:latin typeface="Times New Roman" pitchFamily="18" charset="0"/>
              <a:ea typeface="Times New Roman" pitchFamily="18" charset="0"/>
              <a:cs typeface="Simplified Arabic" pitchFamily="18" charset="-78"/>
            </a:endParaRPr>
          </a:p>
          <a:p>
            <a:pPr algn="just" eaLnBrk="1" hangingPunct="1">
              <a:spcBef>
                <a:spcPct val="0"/>
              </a:spcBef>
              <a:buFont typeface="Times New Roman" pitchFamily="18" charset="0"/>
              <a:buChar char="-"/>
            </a:pPr>
            <a:r>
              <a:rPr lang="ar-SA" b="1" smtClean="0">
                <a:latin typeface="Times New Roman" pitchFamily="18" charset="0"/>
                <a:ea typeface="Times New Roman" pitchFamily="18" charset="0"/>
                <a:cs typeface="Simplified Arabic" pitchFamily="18" charset="-78"/>
              </a:rPr>
              <a:t>الاهتمام بمبدأ الإصرار والمحاولة. </a:t>
            </a:r>
            <a:endParaRPr lang="en-US" sz="1800" b="1" smtClean="0">
              <a:latin typeface="Times New Roman" pitchFamily="18" charset="0"/>
              <a:ea typeface="Times New Roman" pitchFamily="18" charset="0"/>
              <a:cs typeface="Simplified Arabic" pitchFamily="18" charset="-78"/>
            </a:endParaRPr>
          </a:p>
          <a:p>
            <a:pPr algn="just" eaLnBrk="1" hangingPunct="1">
              <a:spcBef>
                <a:spcPct val="0"/>
              </a:spcBef>
              <a:buFont typeface="Times New Roman" pitchFamily="18" charset="0"/>
              <a:buChar char="-"/>
            </a:pPr>
            <a:r>
              <a:rPr lang="ar-SA" b="1" smtClean="0">
                <a:latin typeface="Times New Roman" pitchFamily="18" charset="0"/>
                <a:ea typeface="Times New Roman" pitchFamily="18" charset="0"/>
                <a:cs typeface="Simplified Arabic" pitchFamily="18" charset="-78"/>
              </a:rPr>
              <a:t>الاهتمام بشعار= أحاول ثم أحاول ثم أحاول وحتما سأنجح. </a:t>
            </a:r>
            <a:endParaRPr lang="en-US" sz="1800" b="1" smtClean="0">
              <a:latin typeface="Times New Roman" pitchFamily="18" charset="0"/>
              <a:ea typeface="Times New Roman" pitchFamily="18" charset="0"/>
              <a:cs typeface="Simplified Arabic" pitchFamily="18" charset="-78"/>
            </a:endParaRPr>
          </a:p>
          <a:p>
            <a:pPr algn="just" eaLnBrk="1" hangingPunct="1">
              <a:spcBef>
                <a:spcPct val="0"/>
              </a:spcBef>
              <a:buFont typeface="Times New Roman" pitchFamily="18" charset="0"/>
              <a:buChar char="-"/>
            </a:pPr>
            <a:r>
              <a:rPr lang="ar-SA" b="1" smtClean="0">
                <a:latin typeface="Times New Roman" pitchFamily="18" charset="0"/>
                <a:ea typeface="Times New Roman" pitchFamily="18" charset="0"/>
                <a:cs typeface="Simplified Arabic" pitchFamily="18" charset="-78"/>
              </a:rPr>
              <a:t>التربية اليابانية= تعني السعي نحو سعادة البشر عن طريق تربية الأعماق من أجل الأخلاق. </a:t>
            </a:r>
            <a:endParaRPr lang="en-US" sz="1800" b="1" smtClean="0">
              <a:latin typeface="Times New Roman" pitchFamily="18" charset="0"/>
              <a:ea typeface="Times New Roman" pitchFamily="18" charset="0"/>
              <a:cs typeface="Simplified Arabic" pitchFamily="18" charset="-78"/>
            </a:endParaRPr>
          </a:p>
        </p:txBody>
      </p:sp>
    </p:spTree>
    <p:extLst>
      <p:ext uri="{BB962C8B-B14F-4D97-AF65-F5344CB8AC3E}">
        <p14:creationId xmlns:p14="http://schemas.microsoft.com/office/powerpoint/2010/main" val="1778392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ar-SA" b="1" smtClean="0">
                <a:solidFill>
                  <a:srgbClr val="C00000"/>
                </a:solidFill>
                <a:latin typeface="Times New Roman" pitchFamily="18" charset="0"/>
                <a:ea typeface="Times New Roman" pitchFamily="18" charset="0"/>
                <a:cs typeface="PT Bold Heading"/>
              </a:rPr>
              <a:t>اليابان </a:t>
            </a:r>
            <a:endParaRPr lang="ar-EG" b="1" smtClean="0">
              <a:solidFill>
                <a:srgbClr val="C00000"/>
              </a:solidFill>
              <a:ea typeface="Times New Roman" pitchFamily="18" charset="0"/>
              <a:cs typeface="PT Bold Heading"/>
            </a:endParaRPr>
          </a:p>
        </p:txBody>
      </p:sp>
      <p:sp>
        <p:nvSpPr>
          <p:cNvPr id="33795" name="Content Placeholder 2"/>
          <p:cNvSpPr>
            <a:spLocks noGrp="1"/>
          </p:cNvSpPr>
          <p:nvPr>
            <p:ph idx="1"/>
          </p:nvPr>
        </p:nvSpPr>
        <p:spPr/>
        <p:txBody>
          <a:bodyPr/>
          <a:lstStyle/>
          <a:p>
            <a:pPr marL="715963" indent="-715963" algn="just" eaLnBrk="1" hangingPunct="1">
              <a:lnSpc>
                <a:spcPct val="140000"/>
              </a:lnSpc>
              <a:spcBef>
                <a:spcPct val="0"/>
              </a:spcBef>
              <a:buFont typeface="Arial" pitchFamily="34" charset="0"/>
              <a:buNone/>
            </a:pPr>
            <a:r>
              <a:rPr lang="ar-EG" sz="2400" b="1" smtClean="0">
                <a:latin typeface="Times New Roman" pitchFamily="18" charset="0"/>
                <a:ea typeface="Times New Roman" pitchFamily="18" charset="0"/>
                <a:cs typeface="Simplified Arabic" pitchFamily="18" charset="-78"/>
              </a:rPr>
              <a:t>= </a:t>
            </a:r>
            <a:r>
              <a:rPr lang="ar-SA" sz="2400" b="1" smtClean="0">
                <a:latin typeface="Times New Roman" pitchFamily="18" charset="0"/>
                <a:ea typeface="Times New Roman" pitchFamily="18" charset="0"/>
                <a:cs typeface="Simplified Arabic" pitchFamily="18" charset="-78"/>
              </a:rPr>
              <a:t>بندرة مواردها المادية، </a:t>
            </a:r>
            <a:r>
              <a:rPr lang="ar-EG" sz="2400" b="1" smtClean="0">
                <a:latin typeface="Times New Roman" pitchFamily="18" charset="0"/>
                <a:ea typeface="Times New Roman" pitchFamily="18" charset="0"/>
                <a:cs typeface="Simplified Arabic" pitchFamily="18" charset="-78"/>
              </a:rPr>
              <a:t>و</a:t>
            </a:r>
            <a:r>
              <a:rPr lang="ar-SA" sz="2400" b="1" smtClean="0">
                <a:latin typeface="Times New Roman" pitchFamily="18" charset="0"/>
                <a:ea typeface="Times New Roman" pitchFamily="18" charset="0"/>
                <a:cs typeface="Simplified Arabic" pitchFamily="18" charset="-78"/>
              </a:rPr>
              <a:t>مصادر الثروة الطبيعية</a:t>
            </a:r>
            <a:r>
              <a:rPr lang="ar-EG" sz="2400" b="1" smtClean="0">
                <a:latin typeface="Times New Roman" pitchFamily="18" charset="0"/>
                <a:ea typeface="Times New Roman" pitchFamily="18" charset="0"/>
                <a:cs typeface="Simplified Arabic" pitchFamily="18" charset="-78"/>
              </a:rPr>
              <a:t>، </a:t>
            </a:r>
          </a:p>
          <a:p>
            <a:pPr marL="715963" indent="-715963" algn="just" eaLnBrk="1" hangingPunct="1">
              <a:lnSpc>
                <a:spcPct val="140000"/>
              </a:lnSpc>
              <a:spcBef>
                <a:spcPct val="0"/>
              </a:spcBef>
              <a:buFont typeface="Arial" pitchFamily="34" charset="0"/>
              <a:buNone/>
            </a:pPr>
            <a:r>
              <a:rPr lang="ar-EG" sz="2400" b="1" smtClean="0">
                <a:latin typeface="Times New Roman" pitchFamily="18" charset="0"/>
                <a:ea typeface="Times New Roman" pitchFamily="18" charset="0"/>
                <a:cs typeface="Simplified Arabic" pitchFamily="18" charset="-78"/>
              </a:rPr>
              <a:t>= ألمت بها كارثة في الحرب العالمية الثانية،</a:t>
            </a:r>
          </a:p>
          <a:p>
            <a:pPr marL="715963" indent="-715963" algn="just" eaLnBrk="1" hangingPunct="1">
              <a:lnSpc>
                <a:spcPct val="140000"/>
              </a:lnSpc>
              <a:spcBef>
                <a:spcPct val="0"/>
              </a:spcBef>
              <a:buFont typeface="Arial" pitchFamily="34" charset="0"/>
              <a:buNone/>
            </a:pPr>
            <a:r>
              <a:rPr lang="ar-EG" sz="2400" b="1" smtClean="0">
                <a:latin typeface="Times New Roman" pitchFamily="18" charset="0"/>
                <a:ea typeface="Times New Roman" pitchFamily="18" charset="0"/>
                <a:cs typeface="Simplified Arabic" pitchFamily="18" charset="-78"/>
              </a:rPr>
              <a:t>= إلا أنها أدهشت العالم الآن بمعدلات النمو المتفوقة سواء في المجال التكنولوجي، أو المجال الإنتاجي، أو المجال الاقتصادي ...... وغيره . </a:t>
            </a:r>
            <a:endParaRPr lang="en-US" sz="2400" b="1" smtClean="0">
              <a:latin typeface="Times New Roman" pitchFamily="18" charset="0"/>
              <a:ea typeface="Times New Roman" pitchFamily="18" charset="0"/>
              <a:cs typeface="Simplified Arabic" pitchFamily="18" charset="-78"/>
            </a:endParaRPr>
          </a:p>
          <a:p>
            <a:pPr marL="715963" indent="-715963" algn="just" eaLnBrk="1" hangingPunct="1">
              <a:lnSpc>
                <a:spcPct val="140000"/>
              </a:lnSpc>
              <a:spcBef>
                <a:spcPct val="0"/>
              </a:spcBef>
              <a:buFont typeface="Arial" pitchFamily="34" charset="0"/>
              <a:buNone/>
            </a:pPr>
            <a:r>
              <a:rPr lang="ar-EG" sz="2400" b="1" smtClean="0">
                <a:latin typeface="Times New Roman" pitchFamily="18" charset="0"/>
                <a:ea typeface="Times New Roman" pitchFamily="18" charset="0"/>
                <a:cs typeface="Simplified Arabic" pitchFamily="18" charset="-78"/>
              </a:rPr>
              <a:t>= ولعل ذلك التفوق يرجع بالدرجة الأولى إلى نظام التعليم ونظام الإدارة باليابان،</a:t>
            </a:r>
          </a:p>
          <a:p>
            <a:pPr marL="715963" indent="-715963" algn="just" eaLnBrk="1" hangingPunct="1">
              <a:lnSpc>
                <a:spcPct val="140000"/>
              </a:lnSpc>
              <a:spcBef>
                <a:spcPct val="0"/>
              </a:spcBef>
              <a:buFont typeface="Arial" pitchFamily="34" charset="0"/>
              <a:buNone/>
            </a:pPr>
            <a:r>
              <a:rPr lang="ar-EG" sz="2400" b="1" smtClean="0">
                <a:latin typeface="Times New Roman" pitchFamily="18" charset="0"/>
                <a:ea typeface="Times New Roman" pitchFamily="18" charset="0"/>
                <a:cs typeface="Simplified Arabic" pitchFamily="18" charset="-78"/>
              </a:rPr>
              <a:t>= إرساء قواعد التعليم الحديث في اليابان يرجع إلى عام 1868 عندما تولى الإمبراطور ميجي مقاليد الحكومة في بداية عهد جديد لليابان، </a:t>
            </a:r>
            <a:endParaRPr lang="en-US" sz="2400" b="1" smtClean="0">
              <a:latin typeface="Times New Roman" pitchFamily="18" charset="0"/>
              <a:ea typeface="Times New Roman" pitchFamily="18" charset="0"/>
              <a:cs typeface="Simplified Arabic" pitchFamily="18" charset="-78"/>
            </a:endParaRPr>
          </a:p>
          <a:p>
            <a:pPr marL="715963" indent="-715963" eaLnBrk="1" hangingPunct="1">
              <a:lnSpc>
                <a:spcPct val="140000"/>
              </a:lnSpc>
              <a:spcBef>
                <a:spcPct val="0"/>
              </a:spcBef>
              <a:buFont typeface="Arial" pitchFamily="34" charset="0"/>
              <a:buNone/>
            </a:pPr>
            <a:r>
              <a:rPr lang="ar-EG" sz="2400" b="1" smtClean="0">
                <a:cs typeface="Times New Roman" pitchFamily="18" charset="0"/>
              </a:rPr>
              <a:t>= توسيع فرص التعليم أكثر من أي شيء آخر، أفقياً ورأسياً، </a:t>
            </a:r>
          </a:p>
        </p:txBody>
      </p:sp>
    </p:spTree>
    <p:extLst>
      <p:ext uri="{BB962C8B-B14F-4D97-AF65-F5344CB8AC3E}">
        <p14:creationId xmlns:p14="http://schemas.microsoft.com/office/powerpoint/2010/main" val="4181929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ar-SA" b="1" smtClean="0">
                <a:solidFill>
                  <a:srgbClr val="C00000"/>
                </a:solidFill>
                <a:latin typeface="Times New Roman" pitchFamily="18" charset="0"/>
                <a:ea typeface="Times New Roman" pitchFamily="18" charset="0"/>
                <a:cs typeface="PT Bold Heading"/>
              </a:rPr>
              <a:t>اليابان </a:t>
            </a:r>
            <a:endParaRPr lang="ar-EG" b="1" smtClean="0">
              <a:solidFill>
                <a:srgbClr val="C00000"/>
              </a:solidFill>
              <a:ea typeface="Times New Roman" pitchFamily="18" charset="0"/>
              <a:cs typeface="PT Bold Heading"/>
            </a:endParaRPr>
          </a:p>
        </p:txBody>
      </p:sp>
      <p:sp>
        <p:nvSpPr>
          <p:cNvPr id="3" name="Content Placeholder 2"/>
          <p:cNvSpPr>
            <a:spLocks noGrp="1"/>
          </p:cNvSpPr>
          <p:nvPr>
            <p:ph idx="1"/>
          </p:nvPr>
        </p:nvSpPr>
        <p:spPr>
          <a:xfrm>
            <a:off x="323850" y="1484313"/>
            <a:ext cx="8496300" cy="5113337"/>
          </a:xfrm>
        </p:spPr>
        <p:txBody>
          <a:bodyPr rtlCol="1">
            <a:normAutofit fontScale="92500" lnSpcReduction="20000"/>
          </a:bodyPr>
          <a:lstStyle/>
          <a:p>
            <a:pPr marL="715963" indent="-715963" algn="just" eaLnBrk="1" fontAlgn="auto" hangingPunct="1">
              <a:lnSpc>
                <a:spcPct val="110000"/>
              </a:lnSpc>
              <a:spcBef>
                <a:spcPts val="0"/>
              </a:spcBef>
              <a:spcAft>
                <a:spcPts val="0"/>
              </a:spcAft>
              <a:buFont typeface="Arial" pitchFamily="34" charset="0"/>
              <a:buNone/>
              <a:tabLst>
                <a:tab pos="107950" algn="l"/>
                <a:tab pos="222250" algn="l"/>
              </a:tabLst>
              <a:defRPr/>
            </a:pPr>
            <a:r>
              <a:rPr lang="ar-EG" sz="2400" b="1" spc="-20" dirty="0" smtClean="0">
                <a:latin typeface="Times New Roman"/>
                <a:ea typeface="Times New Roman"/>
                <a:cs typeface="Simplified Arabic"/>
              </a:rPr>
              <a:t>= </a:t>
            </a:r>
            <a:r>
              <a:rPr lang="ar-SA" sz="2400" b="1" spc="-20" dirty="0" smtClean="0">
                <a:latin typeface="Times New Roman"/>
                <a:ea typeface="Times New Roman"/>
                <a:cs typeface="Simplified Arabic"/>
              </a:rPr>
              <a:t>اليابان عبارة عن مجموعة من الجزر تقع على الساحل الشرقي لأسيا ، وتتخذ بصفة عامة شكل الهلال ، وتمتد من أقصى طرفها إلى الطرف الأخر مسافة 3.000 كيلو متر ، وتتكون اليابان من 4 جزر رئيسة هي ( هونشو، شيكوكو ، كيوشو ، هوكايدو ) ، والتي تشكل مع 4.000 جزيرة صغرى ما يطلق عليه الأرخبيل الياباني ، أي مجموعة الجزر اليابانية ، والعاصمة طوكيو . </a:t>
            </a:r>
            <a:endParaRPr lang="en-US" sz="1400" b="1" dirty="0" smtClean="0">
              <a:latin typeface="Times New Roman"/>
              <a:ea typeface="Times New Roman"/>
              <a:cs typeface="Simplified Arabic"/>
            </a:endParaRPr>
          </a:p>
          <a:p>
            <a:pPr marL="715963" indent="-715963" algn="just" eaLnBrk="1" fontAlgn="auto" hangingPunct="1">
              <a:lnSpc>
                <a:spcPct val="110000"/>
              </a:lnSpc>
              <a:spcBef>
                <a:spcPts val="0"/>
              </a:spcBef>
              <a:spcAft>
                <a:spcPts val="0"/>
              </a:spcAft>
              <a:buFont typeface="Arial" pitchFamily="34" charset="0"/>
              <a:buNone/>
              <a:tabLst>
                <a:tab pos="107950" algn="l"/>
                <a:tab pos="222250" algn="l"/>
              </a:tabLst>
              <a:defRPr/>
            </a:pPr>
            <a:r>
              <a:rPr lang="ar-EG" sz="2400" b="1" dirty="0" smtClean="0">
                <a:latin typeface="Times New Roman"/>
                <a:ea typeface="Times New Roman"/>
                <a:cs typeface="Simplified Arabic"/>
              </a:rPr>
              <a:t>= </a:t>
            </a:r>
            <a:r>
              <a:rPr lang="ar-SA" sz="2400" b="1" dirty="0" smtClean="0">
                <a:latin typeface="Times New Roman"/>
                <a:ea typeface="Times New Roman"/>
                <a:cs typeface="Simplified Arabic"/>
              </a:rPr>
              <a:t>مساحة أرضه حوالي 378.000 كم2 ، وتعداده 135 مليون نسمة . </a:t>
            </a:r>
            <a:endParaRPr lang="en-US" sz="1400" b="1" dirty="0" smtClean="0">
              <a:latin typeface="Times New Roman"/>
              <a:ea typeface="Times New Roman"/>
              <a:cs typeface="Simplified Arabic"/>
            </a:endParaRPr>
          </a:p>
          <a:p>
            <a:pPr marL="715963" indent="-715963" algn="just" eaLnBrk="1" fontAlgn="auto" hangingPunct="1">
              <a:lnSpc>
                <a:spcPct val="110000"/>
              </a:lnSpc>
              <a:spcBef>
                <a:spcPts val="0"/>
              </a:spcBef>
              <a:spcAft>
                <a:spcPts val="0"/>
              </a:spcAft>
              <a:buFont typeface="Arial" pitchFamily="34" charset="0"/>
              <a:buNone/>
              <a:tabLst>
                <a:tab pos="107950" algn="l"/>
                <a:tab pos="222250" algn="l"/>
              </a:tabLst>
              <a:defRPr/>
            </a:pPr>
            <a:r>
              <a:rPr lang="ar-EG" sz="2400" b="1" dirty="0" smtClean="0">
                <a:latin typeface="Times New Roman"/>
                <a:ea typeface="Times New Roman"/>
                <a:cs typeface="Simplified Arabic"/>
              </a:rPr>
              <a:t>= </a:t>
            </a:r>
            <a:r>
              <a:rPr lang="ar-SA" sz="2400" b="1" dirty="0" smtClean="0">
                <a:latin typeface="Times New Roman"/>
                <a:ea typeface="Times New Roman"/>
                <a:cs typeface="Simplified Arabic"/>
              </a:rPr>
              <a:t>مورده الأساسي يتمثل في القوة البشرية فهو لا يملك أي موارد طبيعية تذكر. </a:t>
            </a:r>
            <a:endParaRPr lang="en-US" sz="1400" b="1" dirty="0" smtClean="0">
              <a:latin typeface="Times New Roman"/>
              <a:ea typeface="Times New Roman"/>
              <a:cs typeface="Simplified Arabic"/>
            </a:endParaRPr>
          </a:p>
          <a:p>
            <a:pPr marL="715963" indent="-715963" algn="just" eaLnBrk="1" fontAlgn="auto" hangingPunct="1">
              <a:lnSpc>
                <a:spcPct val="110000"/>
              </a:lnSpc>
              <a:spcBef>
                <a:spcPts val="0"/>
              </a:spcBef>
              <a:spcAft>
                <a:spcPts val="0"/>
              </a:spcAft>
              <a:buFont typeface="Arial" pitchFamily="34" charset="0"/>
              <a:buNone/>
              <a:tabLst>
                <a:tab pos="107950" algn="l"/>
                <a:tab pos="222250" algn="l"/>
              </a:tabLst>
              <a:defRPr/>
            </a:pPr>
            <a:r>
              <a:rPr lang="ar-EG" sz="2400" b="1" dirty="0" smtClean="0">
                <a:latin typeface="Times New Roman"/>
                <a:ea typeface="Times New Roman"/>
                <a:cs typeface="Simplified Arabic"/>
              </a:rPr>
              <a:t>= </a:t>
            </a:r>
            <a:r>
              <a:rPr lang="ar-SA" sz="2400" b="1" dirty="0" smtClean="0">
                <a:latin typeface="Times New Roman"/>
                <a:ea typeface="Times New Roman"/>
                <a:cs typeface="Simplified Arabic"/>
              </a:rPr>
              <a:t>شعب يرى كل اختراع ويقلده ثم ينتج أحسن منه . </a:t>
            </a:r>
            <a:endParaRPr lang="en-US" sz="1400" b="1" dirty="0" smtClean="0">
              <a:latin typeface="Times New Roman"/>
              <a:ea typeface="Times New Roman"/>
              <a:cs typeface="Simplified Arabic"/>
            </a:endParaRPr>
          </a:p>
          <a:p>
            <a:pPr marL="715963" indent="-715963" algn="just" eaLnBrk="1" fontAlgn="auto" hangingPunct="1">
              <a:lnSpc>
                <a:spcPct val="110000"/>
              </a:lnSpc>
              <a:spcBef>
                <a:spcPts val="0"/>
              </a:spcBef>
              <a:spcAft>
                <a:spcPts val="0"/>
              </a:spcAft>
              <a:buFont typeface="Arial" pitchFamily="34" charset="0"/>
              <a:buNone/>
              <a:tabLst>
                <a:tab pos="107950" algn="l"/>
                <a:tab pos="222250" algn="l"/>
              </a:tabLst>
              <a:defRPr/>
            </a:pPr>
            <a:r>
              <a:rPr lang="ar-EG" sz="2400" b="1" dirty="0" smtClean="0">
                <a:latin typeface="Times New Roman"/>
                <a:ea typeface="Times New Roman"/>
                <a:cs typeface="Simplified Arabic"/>
              </a:rPr>
              <a:t>= </a:t>
            </a:r>
            <a:r>
              <a:rPr lang="ar-SA" sz="2400" b="1" dirty="0" smtClean="0">
                <a:latin typeface="Times New Roman"/>
                <a:ea typeface="Times New Roman"/>
                <a:cs typeface="Simplified Arabic"/>
              </a:rPr>
              <a:t>شعب يربي أطفاله على الانتماء إلى الوطن من خلال الحضانة منذ نعومة الأظافر شعاره في ذلك : الطفل يولد في عائلة ، ويتعلم في عائلة ويعمل في عائلة ، ومن ثم فعليه أن ينتمي إلى العائلة طوال حياته . </a:t>
            </a:r>
            <a:endParaRPr lang="en-US" sz="1400" b="1" dirty="0" smtClean="0">
              <a:latin typeface="Times New Roman"/>
              <a:ea typeface="Times New Roman"/>
              <a:cs typeface="Simplified Arabic"/>
            </a:endParaRPr>
          </a:p>
          <a:p>
            <a:pPr marL="715963" indent="-715963" algn="just" eaLnBrk="1" fontAlgn="auto" hangingPunct="1">
              <a:lnSpc>
                <a:spcPct val="110000"/>
              </a:lnSpc>
              <a:spcBef>
                <a:spcPts val="0"/>
              </a:spcBef>
              <a:spcAft>
                <a:spcPts val="0"/>
              </a:spcAft>
              <a:buFont typeface="Arial" pitchFamily="34" charset="0"/>
              <a:buNone/>
              <a:tabLst>
                <a:tab pos="107950" algn="l"/>
                <a:tab pos="222250" algn="l"/>
              </a:tabLst>
              <a:defRPr/>
            </a:pPr>
            <a:r>
              <a:rPr lang="ar-EG" sz="2400" b="1" dirty="0" smtClean="0">
                <a:latin typeface="Times New Roman"/>
                <a:ea typeface="Times New Roman"/>
                <a:cs typeface="Simplified Arabic"/>
              </a:rPr>
              <a:t>= </a:t>
            </a:r>
            <a:r>
              <a:rPr lang="ar-SA" sz="2400" b="1" dirty="0" smtClean="0">
                <a:latin typeface="Times New Roman"/>
                <a:ea typeface="Times New Roman"/>
                <a:cs typeface="Simplified Arabic"/>
              </a:rPr>
              <a:t>شعب آمن بالقيم الأخلاقية مثل الإخلاص – التعاون – الصدق – إتقان العمل – احترام الصغير للكبير – الترابط العائلي – الأمانة – التواضع . </a:t>
            </a:r>
            <a:endParaRPr lang="en-US" sz="1400" b="1" dirty="0" smtClean="0">
              <a:latin typeface="Times New Roman"/>
              <a:ea typeface="Times New Roman"/>
              <a:cs typeface="Simplified Arabic"/>
            </a:endParaRPr>
          </a:p>
          <a:p>
            <a:pPr marL="715963" indent="-715963" algn="just" eaLnBrk="1" fontAlgn="auto" hangingPunct="1">
              <a:lnSpc>
                <a:spcPct val="110000"/>
              </a:lnSpc>
              <a:spcBef>
                <a:spcPts val="0"/>
              </a:spcBef>
              <a:spcAft>
                <a:spcPts val="0"/>
              </a:spcAft>
              <a:buFont typeface="Arial" pitchFamily="34" charset="0"/>
              <a:buNone/>
              <a:tabLst>
                <a:tab pos="107950" algn="l"/>
                <a:tab pos="222250" algn="l"/>
              </a:tabLst>
              <a:defRPr/>
            </a:pPr>
            <a:r>
              <a:rPr lang="ar-EG" sz="2400" b="1" dirty="0" smtClean="0">
                <a:latin typeface="Times New Roman"/>
                <a:ea typeface="Times New Roman"/>
                <a:cs typeface="Simplified Arabic"/>
              </a:rPr>
              <a:t>= </a:t>
            </a:r>
            <a:r>
              <a:rPr lang="ar-SA" sz="2400" b="1" dirty="0" smtClean="0">
                <a:latin typeface="Times New Roman"/>
                <a:ea typeface="Times New Roman"/>
                <a:cs typeface="Simplified Arabic"/>
              </a:rPr>
              <a:t>شعب يهزه الزلازل وهو يهز العالم بإنتاجاته وإبداعاته . </a:t>
            </a:r>
            <a:endParaRPr lang="en-US" sz="1400" b="1" dirty="0" smtClean="0">
              <a:latin typeface="Times New Roman"/>
              <a:ea typeface="Times New Roman"/>
              <a:cs typeface="Simplified Arabic"/>
            </a:endParaRPr>
          </a:p>
          <a:p>
            <a:pPr marL="715963" indent="-715963" algn="just" eaLnBrk="1" fontAlgn="auto" hangingPunct="1">
              <a:lnSpc>
                <a:spcPct val="110000"/>
              </a:lnSpc>
              <a:spcBef>
                <a:spcPts val="0"/>
              </a:spcBef>
              <a:spcAft>
                <a:spcPts val="0"/>
              </a:spcAft>
              <a:buFont typeface="Arial" pitchFamily="34" charset="0"/>
              <a:buNone/>
              <a:defRPr/>
            </a:pPr>
            <a:r>
              <a:rPr lang="ar-EG" sz="2400" b="1" dirty="0" smtClean="0">
                <a:solidFill>
                  <a:srgbClr val="00B050"/>
                </a:solidFill>
                <a:latin typeface="Times New Roman"/>
                <a:ea typeface="Times New Roman"/>
                <a:cs typeface="Monotype Koufi"/>
              </a:rPr>
              <a:t>= شعب يؤمن ب</a:t>
            </a:r>
            <a:r>
              <a:rPr lang="ar-SA" sz="2400" b="1" dirty="0" smtClean="0">
                <a:solidFill>
                  <a:srgbClr val="00B050"/>
                </a:solidFill>
                <a:latin typeface="Times New Roman"/>
                <a:ea typeface="Times New Roman"/>
                <a:cs typeface="Monotype Koufi"/>
              </a:rPr>
              <a:t>المثل الياباني الذي يقول: </a:t>
            </a:r>
            <a:endParaRPr lang="en-US" sz="1400" b="1" dirty="0" smtClean="0">
              <a:solidFill>
                <a:srgbClr val="00B050"/>
              </a:solidFill>
              <a:latin typeface="Times New Roman"/>
              <a:ea typeface="Times New Roman"/>
              <a:cs typeface="Simplified Arabic"/>
            </a:endParaRPr>
          </a:p>
          <a:p>
            <a:pPr marL="715963" indent="-715963" algn="ctr" eaLnBrk="1" fontAlgn="auto" hangingPunct="1">
              <a:lnSpc>
                <a:spcPct val="110000"/>
              </a:lnSpc>
              <a:spcBef>
                <a:spcPts val="0"/>
              </a:spcBef>
              <a:spcAft>
                <a:spcPts val="0"/>
              </a:spcAft>
              <a:buFont typeface="Arial" pitchFamily="34" charset="0"/>
              <a:buNone/>
              <a:defRPr/>
            </a:pPr>
            <a:r>
              <a:rPr lang="ar-SA" sz="3500" b="1" dirty="0" smtClean="0">
                <a:solidFill>
                  <a:srgbClr val="C00000"/>
                </a:solidFill>
                <a:latin typeface="Times New Roman"/>
                <a:ea typeface="Times New Roman"/>
                <a:cs typeface="Simplified Arabic"/>
              </a:rPr>
              <a:t>	</a:t>
            </a:r>
            <a:r>
              <a:rPr lang="ar-EG" sz="3500" b="1" dirty="0" smtClean="0">
                <a:solidFill>
                  <a:srgbClr val="C00000"/>
                </a:solidFill>
                <a:latin typeface="Times New Roman"/>
                <a:ea typeface="Times New Roman"/>
                <a:cs typeface="Simplified Arabic"/>
              </a:rPr>
              <a:t>*</a:t>
            </a:r>
            <a:r>
              <a:rPr lang="ar-SA" sz="3500" b="1" dirty="0" smtClean="0">
                <a:solidFill>
                  <a:srgbClr val="C00000"/>
                </a:solidFill>
                <a:latin typeface="Times New Roman"/>
                <a:ea typeface="Times New Roman"/>
                <a:cs typeface="Simplified Arabic"/>
              </a:rPr>
              <a:t>كم أنت سعيد الحظ لكونك ولدت في اليابان*</a:t>
            </a:r>
            <a:endParaRPr lang="en-US" sz="3500" b="1" dirty="0" smtClean="0">
              <a:solidFill>
                <a:srgbClr val="C00000"/>
              </a:solidFill>
              <a:latin typeface="Times New Roman"/>
              <a:ea typeface="Times New Roman"/>
              <a:cs typeface="Simplified Arabic"/>
            </a:endParaRPr>
          </a:p>
        </p:txBody>
      </p:sp>
    </p:spTree>
    <p:extLst>
      <p:ext uri="{BB962C8B-B14F-4D97-AF65-F5344CB8AC3E}">
        <p14:creationId xmlns:p14="http://schemas.microsoft.com/office/powerpoint/2010/main" val="3269820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ar-SA" b="1" smtClean="0">
                <a:solidFill>
                  <a:srgbClr val="002060"/>
                </a:solidFill>
                <a:latin typeface="Times New Roman" pitchFamily="18" charset="0"/>
                <a:ea typeface="Times New Roman" pitchFamily="18" charset="0"/>
                <a:cs typeface="Monotype Koufi"/>
              </a:rPr>
              <a:t>الثورة التكنولوجية </a:t>
            </a:r>
            <a:endParaRPr lang="ar-EG" b="1" smtClean="0">
              <a:solidFill>
                <a:srgbClr val="002060"/>
              </a:solidFill>
              <a:ea typeface="Times New Roman" pitchFamily="18" charset="0"/>
              <a:cs typeface="Monotype Koufi"/>
            </a:endParaRPr>
          </a:p>
        </p:txBody>
      </p:sp>
      <p:sp>
        <p:nvSpPr>
          <p:cNvPr id="35843" name="Content Placeholder 2"/>
          <p:cNvSpPr>
            <a:spLocks noGrp="1"/>
          </p:cNvSpPr>
          <p:nvPr>
            <p:ph idx="1"/>
          </p:nvPr>
        </p:nvSpPr>
        <p:spPr/>
        <p:txBody>
          <a:bodyPr/>
          <a:lstStyle/>
          <a:p>
            <a:pPr lvl="1" algn="just" eaLnBrk="1" hangingPunct="1">
              <a:lnSpc>
                <a:spcPct val="150000"/>
              </a:lnSpc>
              <a:spcBef>
                <a:spcPct val="0"/>
              </a:spcBef>
              <a:buFont typeface="Wingdings" pitchFamily="2" charset="2"/>
              <a:buChar char=""/>
            </a:pPr>
            <a:r>
              <a:rPr lang="ar-SA" b="1" smtClean="0">
                <a:solidFill>
                  <a:srgbClr val="00B050"/>
                </a:solidFill>
                <a:latin typeface="Times New Roman" pitchFamily="18" charset="0"/>
                <a:ea typeface="Times New Roman" pitchFamily="18" charset="0"/>
                <a:cs typeface="Mudir MT"/>
              </a:rPr>
              <a:t>مر التطور التكنولوجي في اليابان بثلاث مراحل : </a:t>
            </a:r>
            <a:endParaRPr lang="en-US" sz="1600" b="1" smtClean="0">
              <a:solidFill>
                <a:srgbClr val="00B050"/>
              </a:solidFill>
              <a:latin typeface="Times New Roman" pitchFamily="18" charset="0"/>
              <a:ea typeface="Times New Roman" pitchFamily="18" charset="0"/>
              <a:cs typeface="Mudir MT"/>
            </a:endParaRPr>
          </a:p>
          <a:p>
            <a:pPr algn="just" eaLnBrk="1" hangingPunct="1">
              <a:lnSpc>
                <a:spcPct val="150000"/>
              </a:lnSpc>
              <a:spcBef>
                <a:spcPct val="0"/>
              </a:spcBef>
              <a:buFont typeface="Times New Roman" pitchFamily="18" charset="0"/>
              <a:buChar char="-"/>
            </a:pPr>
            <a:r>
              <a:rPr lang="ar-SA" b="1" smtClean="0">
                <a:latin typeface="Times New Roman" pitchFamily="18" charset="0"/>
                <a:ea typeface="Times New Roman" pitchFamily="18" charset="0"/>
                <a:cs typeface="Simplified Arabic" pitchFamily="18" charset="-78"/>
              </a:rPr>
              <a:t>تكنولوجيا الإنتاج الكبير في فترة النمو الاقتصادي . </a:t>
            </a:r>
            <a:endParaRPr lang="en-US" sz="1800" b="1" smtClean="0">
              <a:latin typeface="Times New Roman" pitchFamily="18" charset="0"/>
              <a:ea typeface="Times New Roman" pitchFamily="18" charset="0"/>
              <a:cs typeface="Simplified Arabic" pitchFamily="18" charset="-78"/>
            </a:endParaRPr>
          </a:p>
          <a:p>
            <a:pPr algn="just" eaLnBrk="1" hangingPunct="1">
              <a:lnSpc>
                <a:spcPct val="150000"/>
              </a:lnSpc>
              <a:spcBef>
                <a:spcPct val="0"/>
              </a:spcBef>
              <a:buFont typeface="Times New Roman" pitchFamily="18" charset="0"/>
              <a:buChar char="-"/>
            </a:pPr>
            <a:r>
              <a:rPr lang="ar-SA" b="1" smtClean="0">
                <a:latin typeface="Times New Roman" pitchFamily="18" charset="0"/>
                <a:ea typeface="Times New Roman" pitchFamily="18" charset="0"/>
                <a:cs typeface="Simplified Arabic" pitchFamily="18" charset="-78"/>
              </a:rPr>
              <a:t>تكنولوجيا توفير الطاقة بعد أزمة البترول . </a:t>
            </a:r>
            <a:endParaRPr lang="en-US" sz="1800" b="1" smtClean="0">
              <a:latin typeface="Times New Roman" pitchFamily="18" charset="0"/>
              <a:ea typeface="Times New Roman" pitchFamily="18" charset="0"/>
              <a:cs typeface="Simplified Arabic" pitchFamily="18" charset="-78"/>
            </a:endParaRPr>
          </a:p>
          <a:p>
            <a:pPr algn="just" eaLnBrk="1" hangingPunct="1">
              <a:lnSpc>
                <a:spcPct val="150000"/>
              </a:lnSpc>
              <a:spcBef>
                <a:spcPct val="0"/>
              </a:spcBef>
              <a:buFont typeface="Times New Roman" pitchFamily="18" charset="0"/>
              <a:buChar char="-"/>
            </a:pPr>
            <a:r>
              <a:rPr lang="ar-SA" b="1" smtClean="0">
                <a:latin typeface="Times New Roman" pitchFamily="18" charset="0"/>
                <a:ea typeface="Times New Roman" pitchFamily="18" charset="0"/>
                <a:cs typeface="Simplified Arabic" pitchFamily="18" charset="-78"/>
              </a:rPr>
              <a:t>تكنولوجيا المعلومات (ثورة المعلومات) . </a:t>
            </a:r>
            <a:endParaRPr lang="en-US" sz="1800" b="1" smtClean="0">
              <a:latin typeface="Times New Roman" pitchFamily="18" charset="0"/>
              <a:ea typeface="Times New Roman" pitchFamily="18" charset="0"/>
              <a:cs typeface="Simplified Arabic" pitchFamily="18" charset="-78"/>
            </a:endParaRPr>
          </a:p>
        </p:txBody>
      </p:sp>
    </p:spTree>
    <p:extLst>
      <p:ext uri="{BB962C8B-B14F-4D97-AF65-F5344CB8AC3E}">
        <p14:creationId xmlns:p14="http://schemas.microsoft.com/office/powerpoint/2010/main" val="3273407133"/>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2109</Words>
  <Application>Microsoft Office PowerPoint</Application>
  <PresentationFormat>On-screen Show (4:3)</PresentationFormat>
  <Paragraphs>167</Paragraphs>
  <Slides>26</Slides>
  <Notes>0</Notes>
  <HiddenSlides>0</HiddenSlides>
  <MMClips>0</MMClips>
  <ScaleCrop>false</ScaleCrop>
  <HeadingPairs>
    <vt:vector size="4" baseType="variant">
      <vt:variant>
        <vt:lpstr>Theme</vt:lpstr>
      </vt:variant>
      <vt:variant>
        <vt:i4>3</vt:i4>
      </vt:variant>
      <vt:variant>
        <vt:lpstr>Slide Titles</vt:lpstr>
      </vt:variant>
      <vt:variant>
        <vt:i4>26</vt:i4>
      </vt:variant>
    </vt:vector>
  </HeadingPairs>
  <TitlesOfParts>
    <vt:vector size="29" baseType="lpstr">
      <vt:lpstr>1_Default Design</vt:lpstr>
      <vt:lpstr>1_Office Theme</vt:lpstr>
      <vt:lpstr>Default Design</vt:lpstr>
      <vt:lpstr>PowerPoint Presentation</vt:lpstr>
      <vt:lpstr>* قالوا عن اليابان </vt:lpstr>
      <vt:lpstr>أسرار المعجزة اليابانية </vt:lpstr>
      <vt:lpstr>المنحني الياباني </vt:lpstr>
      <vt:lpstr>المنحني الياباني </vt:lpstr>
      <vt:lpstr>المدلول التربوي للمنحنى الياباني </vt:lpstr>
      <vt:lpstr>اليابان </vt:lpstr>
      <vt:lpstr>اليابان </vt:lpstr>
      <vt:lpstr>الثورة التكنولوجية </vt:lpstr>
      <vt:lpstr>دور اليابان في الاقتصاد الدولي : </vt:lpstr>
      <vt:lpstr>العوامل التي ساهمت في تحقيق اليابان لنسبة عالية من النمو الاقتصادي بعد الحرب </vt:lpstr>
      <vt:lpstr>مبدأ المحاولة والإصرار : </vt:lpstr>
      <vt:lpstr>العوامل التي ساعدت اليابان وجعلتها تتفوق علي الدول الأخرى المنافسة : </vt:lpstr>
      <vt:lpstr>منطلقات التعليم في اليابان : </vt:lpstr>
      <vt:lpstr>خصائص نظام التعليم في اليابان </vt:lpstr>
      <vt:lpstr>مراحل التعليم الياباني </vt:lpstr>
      <vt:lpstr>أهمية التعليم للمجتمع الياباني : </vt:lpstr>
      <vt:lpstr>المعادلة اليابانية في تطوير التعليم </vt:lpstr>
      <vt:lpstr>إدارة وتمويل التعليم في اليابان </vt:lpstr>
      <vt:lpstr>إدارة وتمويل التعليم في اليابان </vt:lpstr>
      <vt:lpstr>إعداد المعلم وتدريبه في اليابان </vt:lpstr>
      <vt:lpstr>المدرسة اليابانية " مدرسة القيم العجيبة " </vt:lpstr>
      <vt:lpstr>المدرسة اليابانية " مدرسة القيم العجيبة " </vt:lpstr>
      <vt:lpstr>المدرسة اليابانية " مدرسة القيم العجيبة " </vt:lpstr>
      <vt:lpstr>أسرار تقدم اليابان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drabdelhameed</dc:creator>
  <cp:lastModifiedBy>drabdelhameed</cp:lastModifiedBy>
  <cp:revision>1</cp:revision>
  <dcterms:created xsi:type="dcterms:W3CDTF">2020-04-01T22:12:40Z</dcterms:created>
  <dcterms:modified xsi:type="dcterms:W3CDTF">2020-04-04T21:21:03Z</dcterms:modified>
</cp:coreProperties>
</file>